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371" r:id="rId2"/>
    <p:sldId id="372" r:id="rId3"/>
    <p:sldId id="265" r:id="rId4"/>
    <p:sldId id="266" r:id="rId5"/>
    <p:sldId id="267" r:id="rId6"/>
    <p:sldId id="269" r:id="rId7"/>
    <p:sldId id="270" r:id="rId8"/>
    <p:sldId id="271" r:id="rId9"/>
    <p:sldId id="289" r:id="rId10"/>
    <p:sldId id="301" r:id="rId11"/>
    <p:sldId id="292" r:id="rId12"/>
    <p:sldId id="351" r:id="rId13"/>
    <p:sldId id="272" r:id="rId14"/>
    <p:sldId id="352" r:id="rId15"/>
    <p:sldId id="359" r:id="rId16"/>
    <p:sldId id="360" r:id="rId17"/>
    <p:sldId id="361" r:id="rId18"/>
    <p:sldId id="362" r:id="rId19"/>
    <p:sldId id="363" r:id="rId20"/>
    <p:sldId id="364" r:id="rId21"/>
    <p:sldId id="366" r:id="rId22"/>
    <p:sldId id="367" r:id="rId23"/>
    <p:sldId id="368" r:id="rId24"/>
    <p:sldId id="369" r:id="rId25"/>
    <p:sldId id="365" r:id="rId26"/>
    <p:sldId id="354" r:id="rId27"/>
    <p:sldId id="370" r:id="rId28"/>
    <p:sldId id="355" r:id="rId29"/>
    <p:sldId id="356" r:id="rId30"/>
    <p:sldId id="357" r:id="rId31"/>
    <p:sldId id="358" r:id="rId32"/>
    <p:sldId id="373"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90D1"/>
    <a:srgbClr val="9570D5"/>
    <a:srgbClr val="E7ECEE"/>
    <a:srgbClr val="E2E7E9"/>
    <a:srgbClr val="6C6C6C"/>
    <a:srgbClr val="76B557"/>
    <a:srgbClr val="A73AB9"/>
    <a:srgbClr val="1234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13"/>
  </p:normalViewPr>
  <p:slideViewPr>
    <p:cSldViewPr snapToGrid="0" snapToObjects="1">
      <p:cViewPr varScale="1">
        <p:scale>
          <a:sx n="95" d="100"/>
          <a:sy n="95" d="100"/>
        </p:scale>
        <p:origin x="33" y="54"/>
      </p:cViewPr>
      <p:guideLst>
        <p:guide orient="horz" pos="2160"/>
        <p:guide pos="3840"/>
      </p:guideLst>
    </p:cSldViewPr>
  </p:slideViewPr>
  <p:notesTextViewPr>
    <p:cViewPr>
      <p:scale>
        <a:sx n="1" d="1"/>
        <a:sy n="1" d="1"/>
      </p:scale>
      <p:origin x="0" y="0"/>
    </p:cViewPr>
  </p:notesTextViewPr>
  <p:notesViewPr>
    <p:cSldViewPr snapToGrid="0" snapToObjects="1">
      <p:cViewPr varScale="1">
        <p:scale>
          <a:sx n="78" d="100"/>
          <a:sy n="78" d="100"/>
        </p:scale>
        <p:origin x="2772" y="45"/>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tiff>
</file>

<file path=ppt/media/image18.gif>
</file>

<file path=ppt/media/image19.png>
</file>

<file path=ppt/media/image20.tiff>
</file>

<file path=ppt/media/image21.png>
</file>

<file path=ppt/media/image22.tiff>
</file>

<file path=ppt/media/image23.tiff>
</file>

<file path=ppt/media/image24.png>
</file>

<file path=ppt/media/image25.png>
</file>

<file path=ppt/media/image26.png>
</file>

<file path=ppt/media/image3.png>
</file>

<file path=ppt/media/image4.png>
</file>

<file path=ppt/media/image5.tiff>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7/6/2016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5</a:t>
            </a:fld>
            <a:endParaRPr lang="en-US"/>
          </a:p>
        </p:txBody>
      </p:sp>
    </p:spTree>
    <p:extLst>
      <p:ext uri="{BB962C8B-B14F-4D97-AF65-F5344CB8AC3E}">
        <p14:creationId xmlns:p14="http://schemas.microsoft.com/office/powerpoint/2010/main" val="78374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685800" indent="-685800">
              <a:buFont typeface="Arial" charset="0"/>
              <a:buChar char="•"/>
            </a:pPr>
            <a:r>
              <a:rPr lang="en-US" sz="8000" dirty="0">
                <a:solidFill>
                  <a:schemeClr val="bg1"/>
                </a:solidFill>
                <a:latin typeface="Segoe UI" charset="0"/>
                <a:ea typeface="Segoe UI" charset="0"/>
                <a:cs typeface="Segoe UI" charset="0"/>
              </a:rPr>
              <a:t>Connect Web to Mobile</a:t>
            </a:r>
          </a:p>
          <a:p>
            <a:pPr marL="685800" indent="-685800">
              <a:buFont typeface="Arial" charset="0"/>
              <a:buChar char="•"/>
            </a:pPr>
            <a:r>
              <a:rPr lang="en-US" sz="8000" dirty="0">
                <a:solidFill>
                  <a:schemeClr val="bg1"/>
                </a:solidFill>
                <a:latin typeface="Segoe UI" charset="0"/>
                <a:ea typeface="Segoe UI" charset="0"/>
                <a:cs typeface="Segoe UI" charset="0"/>
              </a:rPr>
              <a:t>Simple cross platform API over:</a:t>
            </a:r>
          </a:p>
          <a:p>
            <a:pPr marL="685800" lvl="1" indent="-685800">
              <a:buFont typeface="Arial" charset="0"/>
              <a:buChar char="•"/>
            </a:pPr>
            <a:r>
              <a:rPr lang="en-US" sz="8000" dirty="0" err="1">
                <a:solidFill>
                  <a:schemeClr val="bg1"/>
                </a:solidFill>
                <a:latin typeface="Segoe UI" charset="0"/>
                <a:ea typeface="Segoe UI" charset="0"/>
                <a:cs typeface="Segoe UI" charset="0"/>
              </a:rPr>
              <a:t>CoreSpotlight</a:t>
            </a:r>
            <a:endParaRPr lang="en-US" sz="8000" dirty="0">
              <a:solidFill>
                <a:schemeClr val="bg1"/>
              </a:solidFill>
              <a:latin typeface="Segoe UI" charset="0"/>
              <a:ea typeface="Segoe UI" charset="0"/>
              <a:cs typeface="Segoe UI" charset="0"/>
            </a:endParaRPr>
          </a:p>
          <a:p>
            <a:pPr marL="685800" lvl="1" indent="-685800">
              <a:buFont typeface="Arial" charset="0"/>
              <a:buChar char="•"/>
            </a:pPr>
            <a:r>
              <a:rPr lang="en-US" sz="8000" dirty="0" err="1">
                <a:solidFill>
                  <a:schemeClr val="bg1"/>
                </a:solidFill>
                <a:latin typeface="Segoe UI" charset="0"/>
                <a:ea typeface="Segoe UI" charset="0"/>
                <a:cs typeface="Segoe UI" charset="0"/>
              </a:rPr>
              <a:t>NSUserActivity</a:t>
            </a:r>
            <a:endParaRPr lang="en-US" sz="8000" dirty="0">
              <a:solidFill>
                <a:schemeClr val="bg1"/>
              </a:solidFill>
              <a:latin typeface="Segoe UI" charset="0"/>
              <a:ea typeface="Segoe UI" charset="0"/>
              <a:cs typeface="Segoe UI" charset="0"/>
            </a:endParaRPr>
          </a:p>
          <a:p>
            <a:pPr marL="685800" lvl="1" indent="-685800">
              <a:buFont typeface="Arial" charset="0"/>
              <a:buChar char="•"/>
            </a:pPr>
            <a:r>
              <a:rPr lang="en-US" sz="8000" dirty="0">
                <a:solidFill>
                  <a:schemeClr val="bg1"/>
                </a:solidFill>
                <a:latin typeface="Segoe UI" charset="0"/>
                <a:ea typeface="Segoe UI" charset="0"/>
                <a:cs typeface="Segoe UI" charset="0"/>
              </a:rPr>
              <a:t>Google App Indexing</a:t>
            </a:r>
          </a:p>
          <a:p>
            <a:endParaRPr lang="en-US" dirty="0"/>
          </a:p>
        </p:txBody>
      </p:sp>
    </p:spTree>
    <p:extLst>
      <p:ext uri="{BB962C8B-B14F-4D97-AF65-F5344CB8AC3E}">
        <p14:creationId xmlns:p14="http://schemas.microsoft.com/office/powerpoint/2010/main" val="1472403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Easily embed any native control into a Xamarin.Forms layout.</a:t>
            </a:r>
          </a:p>
        </p:txBody>
      </p:sp>
    </p:spTree>
    <p:extLst>
      <p:ext uri="{BB962C8B-B14F-4D97-AF65-F5344CB8AC3E}">
        <p14:creationId xmlns:p14="http://schemas.microsoft.com/office/powerpoint/2010/main" val="35283918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Just add it as child</a:t>
            </a:r>
            <a:r>
              <a:rPr lang="en-US" baseline="0" dirty="0"/>
              <a:t> to a layout.</a:t>
            </a:r>
          </a:p>
          <a:p>
            <a:r>
              <a:rPr lang="en-US" baseline="0" dirty="0"/>
              <a:t>Exposed as an Extension Method.</a:t>
            </a:r>
            <a:endParaRPr lang="en-US" dirty="0"/>
          </a:p>
        </p:txBody>
      </p:sp>
    </p:spTree>
    <p:extLst>
      <p:ext uri="{BB962C8B-B14F-4D97-AF65-F5344CB8AC3E}">
        <p14:creationId xmlns:p14="http://schemas.microsoft.com/office/powerpoint/2010/main" val="27143648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7/6/2016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4209251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6</a:t>
            </a:fld>
            <a:endParaRPr lang="en-US"/>
          </a:p>
        </p:txBody>
      </p:sp>
    </p:spTree>
    <p:extLst>
      <p:ext uri="{BB962C8B-B14F-4D97-AF65-F5344CB8AC3E}">
        <p14:creationId xmlns:p14="http://schemas.microsoft.com/office/powerpoint/2010/main" val="1872666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7</a:t>
            </a:fld>
            <a:endParaRPr lang="en-US"/>
          </a:p>
        </p:txBody>
      </p:sp>
    </p:spTree>
    <p:extLst>
      <p:ext uri="{BB962C8B-B14F-4D97-AF65-F5344CB8AC3E}">
        <p14:creationId xmlns:p14="http://schemas.microsoft.com/office/powerpoint/2010/main" val="1186994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7426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742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13613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Apple has a developer preview where</a:t>
            </a:r>
            <a:r>
              <a:rPr lang="en-US" baseline="0" dirty="0"/>
              <a:t> Xamarin has alphas ready. Google does not offer this. </a:t>
            </a:r>
          </a:p>
          <a:p>
            <a:pPr marL="171450" indent="-171450">
              <a:buFont typeface="Arial" panose="020B0604020202020204" pitchFamily="34" charset="0"/>
              <a:buChar char="•"/>
            </a:pPr>
            <a:r>
              <a:rPr lang="en-US" baseline="0" dirty="0"/>
              <a:t>Android versions are usually 4 to 8 weeks out for a stable release, but alphas and betas are usually earlier. </a:t>
            </a:r>
          </a:p>
          <a:p>
            <a:pPr marL="171450" indent="-171450">
              <a:buFont typeface="Arial" panose="020B0604020202020204" pitchFamily="34" charset="0"/>
              <a:buChar char="•"/>
            </a:pPr>
            <a:r>
              <a:rPr lang="en-US" baseline="0" dirty="0"/>
              <a:t>Xamarin realizes how important having iOS ready because within 24 hours a large portion of iOS users upgrade</a:t>
            </a:r>
          </a:p>
          <a:p>
            <a:pPr marL="171450" indent="-171450">
              <a:buFont typeface="Arial" panose="020B0604020202020204" pitchFamily="34" charset="0"/>
              <a:buChar char="•"/>
            </a:pPr>
            <a:r>
              <a:rPr lang="en-US" baseline="0" dirty="0"/>
              <a:t>Android on the other hand is much different. After 4 months on the market Android 4.4 only had 1% adoption</a:t>
            </a:r>
            <a:endParaRPr lang="en-US" dirty="0"/>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6778820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unique aspect of Xamarin.Forms is an abstraction over the user interface, but what about</a:t>
            </a:r>
            <a:r>
              <a:rPr lang="en-US" baseline="0" dirty="0"/>
              <a:t> the platform specific functionality that makes these devices so special?</a:t>
            </a:r>
          </a:p>
          <a:p>
            <a:endParaRPr lang="en-US" baseline="0" dirty="0"/>
          </a:p>
          <a:p>
            <a:r>
              <a:rPr lang="en-US" baseline="0" dirty="0"/>
              <a:t>That is where plugins for Xamarin come in.</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5097B6B-FF96-F443-AED4-FFB28983C4F8}" type="slidenum">
              <a:rPr lang="en-US" smtClean="0"/>
              <a:t>23</a:t>
            </a:fld>
            <a:endParaRPr lang="en-US"/>
          </a:p>
        </p:txBody>
      </p:sp>
    </p:spTree>
    <p:extLst>
      <p:ext uri="{BB962C8B-B14F-4D97-AF65-F5344CB8AC3E}">
        <p14:creationId xmlns:p14="http://schemas.microsoft.com/office/powerpoint/2010/main" val="2268857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unique aspect of Xamarin.Forms is an abstraction over the user interface, but what about</a:t>
            </a:r>
            <a:r>
              <a:rPr lang="en-US" baseline="0" dirty="0"/>
              <a:t> the platform specific functionality that makes these devices so special?</a:t>
            </a:r>
          </a:p>
          <a:p>
            <a:endParaRPr lang="en-US" baseline="0" dirty="0"/>
          </a:p>
          <a:p>
            <a:r>
              <a:rPr lang="en-US" baseline="0" dirty="0"/>
              <a:t>That is where plugins for Xamarin come in.</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5097B6B-FF96-F443-AED4-FFB28983C4F8}" type="slidenum">
              <a:rPr lang="en-US" smtClean="0"/>
              <a:t>24</a:t>
            </a:fld>
            <a:endParaRPr lang="en-US"/>
          </a:p>
        </p:txBody>
      </p:sp>
    </p:spTree>
    <p:extLst>
      <p:ext uri="{BB962C8B-B14F-4D97-AF65-F5344CB8AC3E}">
        <p14:creationId xmlns:p14="http://schemas.microsoft.com/office/powerpoint/2010/main" val="3910605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Chart slide">
    <p:bg>
      <p:bgPr>
        <a:solidFill>
          <a:srgbClr val="15304E"/>
        </a:solidFill>
        <a:effectLst/>
      </p:bgPr>
    </p:bg>
    <p:spTree>
      <p:nvGrpSpPr>
        <p:cNvPr id="1" name=""/>
        <p:cNvGrpSpPr/>
        <p:nvPr/>
      </p:nvGrpSpPr>
      <p:grpSpPr>
        <a:xfrm>
          <a:off x="0" y="0"/>
          <a:ext cx="0" cy="0"/>
          <a:chOff x="0" y="0"/>
          <a:chExt cx="0" cy="0"/>
        </a:xfrm>
      </p:grpSpPr>
      <p:sp>
        <p:nvSpPr>
          <p:cNvPr id="33" name="Shape 33"/>
          <p:cNvSpPr>
            <a:spLocks noGrp="1"/>
          </p:cNvSpPr>
          <p:nvPr>
            <p:ph type="title"/>
          </p:nvPr>
        </p:nvSpPr>
        <p:spPr>
          <a:xfrm>
            <a:off x="718216" y="2497036"/>
            <a:ext cx="10502900" cy="1143000"/>
          </a:xfrm>
          <a:prstGeom prst="rect">
            <a:avLst/>
          </a:prstGeom>
        </p:spPr>
        <p:txBody>
          <a:bodyPr/>
          <a:lstStyle>
            <a:lvl1pPr>
              <a:defRPr sz="4000">
                <a:latin typeface="+mn-lt"/>
                <a:ea typeface="+mn-ea"/>
                <a:cs typeface="+mn-cs"/>
                <a:sym typeface="Segoe UI"/>
              </a:defRPr>
            </a:lvl1pPr>
          </a:lstStyle>
          <a:p>
            <a:pPr lvl="0">
              <a:defRPr sz="1800">
                <a:solidFill>
                  <a:srgbClr val="000000"/>
                </a:solidFill>
              </a:defRPr>
            </a:pPr>
            <a:r>
              <a:rPr sz="4000">
                <a:solidFill>
                  <a:srgbClr val="FFFFFF"/>
                </a:solidFill>
              </a:rPr>
              <a:t>Title Text</a:t>
            </a:r>
          </a:p>
        </p:txBody>
      </p:sp>
    </p:spTree>
    <p:extLst>
      <p:ext uri="{BB962C8B-B14F-4D97-AF65-F5344CB8AC3E}">
        <p14:creationId xmlns:p14="http://schemas.microsoft.com/office/powerpoint/2010/main" val="127537374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673467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6239573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7_Two Content">
    <p:spTree>
      <p:nvGrpSpPr>
        <p:cNvPr id="1" name=""/>
        <p:cNvGrpSpPr/>
        <p:nvPr/>
      </p:nvGrpSpPr>
      <p:grpSpPr>
        <a:xfrm>
          <a:off x="0" y="0"/>
          <a:ext cx="0" cy="0"/>
          <a:chOff x="0" y="0"/>
          <a:chExt cx="0" cy="0"/>
        </a:xfrm>
      </p:grpSpPr>
      <p:cxnSp>
        <p:nvCxnSpPr>
          <p:cNvPr id="8" name="Straight Connector 7"/>
          <p:cNvCxnSpPr/>
          <p:nvPr/>
        </p:nvCxnSpPr>
        <p:spPr>
          <a:xfrm>
            <a:off x="355600" y="990600"/>
            <a:ext cx="114300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355600" y="203200"/>
            <a:ext cx="9398000" cy="787400"/>
          </a:xfrm>
        </p:spPr>
        <p:txBody>
          <a:bodyPr anchor="b">
            <a:normAutofit/>
          </a:bodyPr>
          <a:lstStyle>
            <a:lvl1pPr algn="l">
              <a:defRPr sz="3200" b="0" i="0">
                <a:solidFill>
                  <a:srgbClr val="3186C7"/>
                </a:solidFill>
                <a:latin typeface="Helvetica Light"/>
                <a:cs typeface="Helvetica Light"/>
              </a:defRPr>
            </a:lvl1pPr>
          </a:lstStyle>
          <a:p>
            <a:r>
              <a:rPr lang="en-US" dirty="0"/>
              <a:t>Title Goes Here</a:t>
            </a:r>
          </a:p>
        </p:txBody>
      </p:sp>
    </p:spTree>
    <p:extLst>
      <p:ext uri="{BB962C8B-B14F-4D97-AF65-F5344CB8AC3E}">
        <p14:creationId xmlns:p14="http://schemas.microsoft.com/office/powerpoint/2010/main" val="2723120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7277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6356352"/>
            <a:ext cx="2844800" cy="365125"/>
          </a:xfrm>
          <a:prstGeom prst="rect">
            <a:avLst/>
          </a:prstGeom>
        </p:spPr>
        <p:txBody>
          <a:bodyPr/>
          <a:lstStyle/>
          <a:p>
            <a:fld id="{8ACDB3CC-F982-40F9-8DD6-BCC9AFBF44BD}" type="datetime1">
              <a:rPr lang="en-US" smtClean="0"/>
              <a:pPr/>
              <a:t>7/6/2016</a:t>
            </a:fld>
            <a:endParaRPr lang="en-US" dirty="0"/>
          </a:p>
        </p:txBody>
      </p:sp>
      <p:sp>
        <p:nvSpPr>
          <p:cNvPr id="5" name="Footer Placeholder 4"/>
          <p:cNvSpPr>
            <a:spLocks noGrp="1"/>
          </p:cNvSpPr>
          <p:nvPr>
            <p:ph type="ftr" sz="quarter" idx="11"/>
          </p:nvPr>
        </p:nvSpPr>
        <p:spPr>
          <a:xfrm>
            <a:off x="4165600" y="6356352"/>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2"/>
            <a:ext cx="2844800" cy="365125"/>
          </a:xfrm>
          <a:prstGeom prst="rect">
            <a:avLst/>
          </a:prstGeom>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625843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1pPr marL="0" indent="0">
              <a:buNone/>
              <a:defRPr/>
            </a:lvl1pPr>
            <a:lvl2pPr marL="336145" indent="0">
              <a:buNone/>
              <a:defRPr/>
            </a:lvl2pPr>
            <a:lvl3pPr marL="560241" indent="0">
              <a:buNone/>
              <a:defRPr sz="2353"/>
            </a:lvl3pPr>
            <a:lvl4pPr marL="784338" indent="0">
              <a:buNone/>
              <a:defRPr sz="1961"/>
            </a:lvl4pPr>
            <a:lvl5pPr marL="1008434" indent="0">
              <a:buNone/>
              <a:defRPr sz="196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9336078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Title Only">
    <p:bg>
      <p:bgPr>
        <a:solidFill>
          <a:srgbClr val="2B3951"/>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67512" y="50292"/>
            <a:ext cx="11252250" cy="1143000"/>
          </a:xfrm>
          <a:ln w="12700">
            <a:miter lim="400000"/>
          </a:ln>
        </p:spPr>
        <p:txBody>
          <a:bodyPr lIns="0" tIns="0" rIns="0" bIns="0" anchor="ctr">
            <a:normAutofit/>
          </a:bodyPr>
          <a:lstStyle>
            <a:lvl1pPr>
              <a:defRPr lang="en-US" sz="4000" b="1" i="0">
                <a:solidFill>
                  <a:schemeClr val="bg1"/>
                </a:solidFill>
                <a:latin typeface="Segoe UI" charset="0"/>
                <a:ea typeface="Segoe UI" charset="0"/>
                <a:cs typeface="Segoe UI" charset="0"/>
              </a:defRPr>
            </a:lvl1pPr>
          </a:lstStyle>
          <a:p>
            <a:pPr lvl="0"/>
            <a:r>
              <a:rPr lang="en-US" dirty="0"/>
              <a:t>Title text</a:t>
            </a:r>
          </a:p>
        </p:txBody>
      </p:sp>
      <p:pic>
        <p:nvPicPr>
          <p:cNvPr id="5" name="Picture 4"/>
          <p:cNvPicPr>
            <a:picLocks noChangeAspect="1"/>
          </p:cNvPicPr>
          <p:nvPr userDrawn="1"/>
        </p:nvPicPr>
        <p:blipFill>
          <a:blip r:embed="rId2"/>
          <a:stretch>
            <a:fillRect/>
          </a:stretch>
        </p:blipFill>
        <p:spPr>
          <a:xfrm>
            <a:off x="0" y="6762750"/>
            <a:ext cx="12207240" cy="124177"/>
          </a:xfrm>
          <a:prstGeom prst="rect">
            <a:avLst/>
          </a:prstGeom>
        </p:spPr>
      </p:pic>
    </p:spTree>
    <p:extLst>
      <p:ext uri="{BB962C8B-B14F-4D97-AF65-F5344CB8AC3E}">
        <p14:creationId xmlns:p14="http://schemas.microsoft.com/office/powerpoint/2010/main" val="10627934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53719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28057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Drag picture to placeholder or click icon to add</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50122846"/>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0" cstate="print">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9" r:id="rId7"/>
    <p:sldLayoutId id="2147483670" r:id="rId8"/>
    <p:sldLayoutId id="2147483671" r:id="rId9"/>
    <p:sldLayoutId id="2147483678" r:id="rId10"/>
    <p:sldLayoutId id="2147483679" r:id="rId11"/>
    <p:sldLayoutId id="2147483706" r:id="rId12"/>
    <p:sldLayoutId id="2147483707" r:id="rId13"/>
    <p:sldLayoutId id="2147483708" r:id="rId14"/>
    <p:sldLayoutId id="2147483709" r:id="rId15"/>
    <p:sldLayoutId id="2147483724" r:id="rId16"/>
    <p:sldLayoutId id="2147483725" r:id="rId17"/>
    <p:sldLayoutId id="2147483726"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8.emf"/><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vDays.png"/>
          <p:cNvPicPr>
            <a:picLocks noChangeAspect="1"/>
          </p:cNvPicPr>
          <p:nvPr/>
        </p:nvPicPr>
        <p:blipFill>
          <a:blip r:embed="rId2" cstate="print">
            <a:biLevel thresh="25000"/>
            <a:extLst>
              <a:ext uri="{28A0092B-C50C-407E-A947-70E740481C1C}">
                <a14:useLocalDpi xmlns:a14="http://schemas.microsoft.com/office/drawing/2010/main"/>
              </a:ext>
            </a:extLst>
          </a:blip>
          <a:stretch>
            <a:fillRect/>
          </a:stretch>
        </p:blipFill>
        <p:spPr>
          <a:xfrm>
            <a:off x="200556" y="6237474"/>
            <a:ext cx="2034644" cy="407931"/>
          </a:xfrm>
          <a:prstGeom prst="rect">
            <a:avLst/>
          </a:prstGeom>
        </p:spPr>
      </p:pic>
      <p:sp>
        <p:nvSpPr>
          <p:cNvPr id="5" name="TextBox 4"/>
          <p:cNvSpPr txBox="1"/>
          <p:nvPr/>
        </p:nvSpPr>
        <p:spPr>
          <a:xfrm>
            <a:off x="9055100" y="6131080"/>
            <a:ext cx="3136900" cy="627864"/>
          </a:xfrm>
          <a:prstGeom prst="rect">
            <a:avLst/>
          </a:prstGeom>
          <a:noFill/>
        </p:spPr>
        <p:txBody>
          <a:bodyPr wrap="square" lIns="182880" tIns="146304" rIns="182880" bIns="146304" rtlCol="0" anchor="ctr">
            <a:spAutoFit/>
          </a:bodyPr>
          <a:lstStyle/>
          <a:p>
            <a:pPr algn="r">
              <a:lnSpc>
                <a:spcPct val="90000"/>
              </a:lnSpc>
              <a:spcAft>
                <a:spcPts val="600"/>
              </a:spcAft>
            </a:pPr>
            <a:r>
              <a:rPr lang="en-US" sz="2400" dirty="0">
                <a:solidFill>
                  <a:srgbClr val="2B84D2"/>
                </a:solidFill>
                <a:latin typeface="Segoe UI" charset="0"/>
                <a:ea typeface="Segoe UI" charset="0"/>
                <a:cs typeface="Segoe UI" charset="0"/>
              </a:rPr>
              <a:t>#</a:t>
            </a:r>
            <a:r>
              <a:rPr lang="en-US" sz="2400" dirty="0" err="1">
                <a:solidFill>
                  <a:srgbClr val="2B84D2"/>
                </a:solidFill>
                <a:latin typeface="Segoe UI" charset="0"/>
                <a:ea typeface="Segoe UI" charset="0"/>
                <a:cs typeface="Segoe UI" charset="0"/>
              </a:rPr>
              <a:t>XamarinDevDays</a:t>
            </a:r>
            <a:endParaRPr lang="en-US" sz="2400" dirty="0">
              <a:solidFill>
                <a:srgbClr val="2B84D2"/>
              </a:solidFill>
              <a:latin typeface="Segoe UI" charset="0"/>
              <a:ea typeface="Segoe UI" charset="0"/>
              <a:cs typeface="Segoe UI" charset="0"/>
            </a:endParaRPr>
          </a:p>
        </p:txBody>
      </p:sp>
      <p:pic>
        <p:nvPicPr>
          <p:cNvPr id="9" name="Picture 8" descr="DevDays.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66800" y="2420683"/>
            <a:ext cx="10058400" cy="2016634"/>
          </a:xfrm>
          <a:prstGeom prst="rect">
            <a:avLst/>
          </a:prstGeom>
        </p:spPr>
      </p:pic>
    </p:spTree>
    <p:extLst>
      <p:ext uri="{BB962C8B-B14F-4D97-AF65-F5344CB8AC3E}">
        <p14:creationId xmlns:p14="http://schemas.microsoft.com/office/powerpoint/2010/main" val="63131827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06234711"/>
              </p:ext>
            </p:extLst>
          </p:nvPr>
        </p:nvGraphicFramePr>
        <p:xfrm>
          <a:off x="998663" y="934587"/>
          <a:ext cx="5745636" cy="3561816"/>
        </p:xfrm>
        <a:graphic>
          <a:graphicData uri="http://schemas.openxmlformats.org/drawingml/2006/table">
            <a:tbl>
              <a:tblPr firstRow="1" bandRow="1">
                <a:tableStyleId>{793D81CF-94F2-401A-BA57-92F5A7B2D0C5}</a:tableStyleId>
              </a:tblPr>
              <a:tblGrid>
                <a:gridCol w="2872818">
                  <a:extLst>
                    <a:ext uri="{9D8B030D-6E8A-4147-A177-3AD203B41FA5}">
                      <a16:colId xmlns:a16="http://schemas.microsoft.com/office/drawing/2014/main" val="20000"/>
                    </a:ext>
                  </a:extLst>
                </a:gridCol>
                <a:gridCol w="2872818">
                  <a:extLst>
                    <a:ext uri="{9D8B030D-6E8A-4147-A177-3AD203B41FA5}">
                      <a16:colId xmlns:a16="http://schemas.microsoft.com/office/drawing/2014/main" val="20001"/>
                    </a:ext>
                  </a:extLst>
                </a:gridCol>
              </a:tblGrid>
              <a:tr h="593636">
                <a:tc>
                  <a:txBody>
                    <a:bodyPr/>
                    <a:lstStyle/>
                    <a:p>
                      <a:r>
                        <a:rPr lang="en-US" sz="2400" dirty="0"/>
                        <a:t>Windows</a:t>
                      </a:r>
                    </a:p>
                  </a:txBody>
                  <a:tcPr marL="121920" marR="121920" marT="60960" marB="60960"/>
                </a:tc>
                <a:tc>
                  <a:txBody>
                    <a:bodyPr/>
                    <a:lstStyle/>
                    <a:p>
                      <a:r>
                        <a:rPr lang="en-US" sz="2400" dirty="0"/>
                        <a:t>Xamarin.Forms</a:t>
                      </a:r>
                    </a:p>
                  </a:txBody>
                  <a:tcPr marL="121920" marR="121920" marT="60960" marB="60960"/>
                </a:tc>
                <a:extLst>
                  <a:ext uri="{0D108BD9-81ED-4DB2-BD59-A6C34878D82A}">
                    <a16:rowId xmlns:a16="http://schemas.microsoft.com/office/drawing/2014/main" val="10000"/>
                  </a:ext>
                </a:extLst>
              </a:tr>
              <a:tr h="593636">
                <a:tc>
                  <a:txBody>
                    <a:bodyPr/>
                    <a:lstStyle/>
                    <a:p>
                      <a:r>
                        <a:rPr lang="en-US" sz="2400" dirty="0" err="1">
                          <a:solidFill>
                            <a:srgbClr val="FF0000"/>
                          </a:solidFill>
                        </a:rPr>
                        <a:t>DataContext</a:t>
                      </a:r>
                      <a:endParaRPr lang="en-US" sz="2400" dirty="0">
                        <a:solidFill>
                          <a:srgbClr val="FF0000"/>
                        </a:solidFill>
                      </a:endParaRPr>
                    </a:p>
                  </a:txBody>
                  <a:tcPr marL="121920" marR="121920" marT="60960" marB="60960"/>
                </a:tc>
                <a:tc>
                  <a:txBody>
                    <a:bodyPr/>
                    <a:lstStyle/>
                    <a:p>
                      <a:r>
                        <a:rPr lang="en-US" sz="2400" dirty="0" err="1">
                          <a:solidFill>
                            <a:srgbClr val="FF0000"/>
                          </a:solidFill>
                        </a:rPr>
                        <a:t>BindingContext</a:t>
                      </a:r>
                      <a:endParaRPr lang="en-US" sz="2400" dirty="0">
                        <a:solidFill>
                          <a:srgbClr val="FF0000"/>
                        </a:solidFill>
                      </a:endParaRPr>
                    </a:p>
                  </a:txBody>
                  <a:tcPr marL="121920" marR="121920" marT="60960" marB="60960"/>
                </a:tc>
                <a:extLst>
                  <a:ext uri="{0D108BD9-81ED-4DB2-BD59-A6C34878D82A}">
                    <a16:rowId xmlns:a16="http://schemas.microsoft.com/office/drawing/2014/main" val="10001"/>
                  </a:ext>
                </a:extLst>
              </a:tr>
              <a:tr h="593636">
                <a:tc>
                  <a:txBody>
                    <a:bodyPr/>
                    <a:lstStyle/>
                    <a:p>
                      <a:r>
                        <a:rPr lang="en-US" sz="2400" dirty="0"/>
                        <a:t>{Binding Property}</a:t>
                      </a:r>
                    </a:p>
                  </a:txBody>
                  <a:tcPr marL="121920" marR="121920" marT="60960" marB="60960"/>
                </a:tc>
                <a:tc>
                  <a:txBody>
                    <a:bodyPr/>
                    <a:lstStyle/>
                    <a:p>
                      <a:r>
                        <a:rPr lang="en-US" sz="2400" dirty="0"/>
                        <a:t>{Binding</a:t>
                      </a:r>
                      <a:r>
                        <a:rPr lang="en-US" sz="2400" baseline="0" dirty="0"/>
                        <a:t> Property}</a:t>
                      </a:r>
                      <a:endParaRPr lang="en-US" sz="2400" dirty="0"/>
                    </a:p>
                  </a:txBody>
                  <a:tcPr marL="121920" marR="121920" marT="60960" marB="60960"/>
                </a:tc>
                <a:extLst>
                  <a:ext uri="{0D108BD9-81ED-4DB2-BD59-A6C34878D82A}">
                    <a16:rowId xmlns:a16="http://schemas.microsoft.com/office/drawing/2014/main" val="10002"/>
                  </a:ext>
                </a:extLst>
              </a:tr>
              <a:tr h="593636">
                <a:tc>
                  <a:txBody>
                    <a:bodyPr/>
                    <a:lstStyle/>
                    <a:p>
                      <a:r>
                        <a:rPr lang="en-US" sz="2400" dirty="0" err="1"/>
                        <a:t>ItemsSource</a:t>
                      </a:r>
                      <a:endParaRPr lang="en-US" sz="2400" dirty="0"/>
                    </a:p>
                  </a:txBody>
                  <a:tcPr marL="121920" marR="121920" marT="60960" marB="60960"/>
                </a:tc>
                <a:tc>
                  <a:txBody>
                    <a:bodyPr/>
                    <a:lstStyle/>
                    <a:p>
                      <a:r>
                        <a:rPr lang="en-US" sz="2400" dirty="0" err="1"/>
                        <a:t>ItemsSource</a:t>
                      </a:r>
                      <a:endParaRPr lang="en-US" sz="2400" dirty="0"/>
                    </a:p>
                  </a:txBody>
                  <a:tcPr marL="121920" marR="121920" marT="60960" marB="60960"/>
                </a:tc>
                <a:extLst>
                  <a:ext uri="{0D108BD9-81ED-4DB2-BD59-A6C34878D82A}">
                    <a16:rowId xmlns:a16="http://schemas.microsoft.com/office/drawing/2014/main" val="10003"/>
                  </a:ext>
                </a:extLst>
              </a:tr>
              <a:tr h="593636">
                <a:tc>
                  <a:txBody>
                    <a:bodyPr/>
                    <a:lstStyle/>
                    <a:p>
                      <a:r>
                        <a:rPr lang="en-US" sz="2400" dirty="0" err="1"/>
                        <a:t>ItemTemplate</a:t>
                      </a:r>
                      <a:endParaRPr lang="en-US" sz="2400" dirty="0"/>
                    </a:p>
                  </a:txBody>
                  <a:tcPr marL="121920" marR="121920" marT="60960" marB="60960"/>
                </a:tc>
                <a:tc>
                  <a:txBody>
                    <a:bodyPr/>
                    <a:lstStyle/>
                    <a:p>
                      <a:r>
                        <a:rPr lang="en-US" sz="2400" dirty="0" err="1"/>
                        <a:t>ItemTemplate</a:t>
                      </a:r>
                      <a:endParaRPr lang="en-US" sz="2400" dirty="0"/>
                    </a:p>
                  </a:txBody>
                  <a:tcPr marL="121920" marR="121920" marT="60960" marB="60960"/>
                </a:tc>
                <a:extLst>
                  <a:ext uri="{0D108BD9-81ED-4DB2-BD59-A6C34878D82A}">
                    <a16:rowId xmlns:a16="http://schemas.microsoft.com/office/drawing/2014/main" val="10004"/>
                  </a:ext>
                </a:extLst>
              </a:tr>
              <a:tr h="593636">
                <a:tc>
                  <a:txBody>
                    <a:bodyPr/>
                    <a:lstStyle/>
                    <a:p>
                      <a:r>
                        <a:rPr lang="en-US" sz="2400" dirty="0" err="1"/>
                        <a:t>DataTemplate</a:t>
                      </a:r>
                      <a:endParaRPr lang="en-US" sz="2400" dirty="0"/>
                    </a:p>
                  </a:txBody>
                  <a:tcPr marL="121920" marR="121920" marT="60960" marB="60960"/>
                </a:tc>
                <a:tc>
                  <a:txBody>
                    <a:bodyPr/>
                    <a:lstStyle/>
                    <a:p>
                      <a:r>
                        <a:rPr lang="en-US" sz="2400" dirty="0" err="1"/>
                        <a:t>DataTemplate</a:t>
                      </a:r>
                      <a:endParaRPr lang="en-US" sz="2400" dirty="0"/>
                    </a:p>
                  </a:txBody>
                  <a:tcPr marL="121920" marR="121920" marT="60960" marB="60960"/>
                </a:tc>
                <a:extLst>
                  <a:ext uri="{0D108BD9-81ED-4DB2-BD59-A6C34878D82A}">
                    <a16:rowId xmlns:a16="http://schemas.microsoft.com/office/drawing/2014/main" val="10005"/>
                  </a:ext>
                </a:extLst>
              </a:tr>
            </a:tbl>
          </a:graphicData>
        </a:graphic>
      </p:graphicFrame>
      <p:sp>
        <p:nvSpPr>
          <p:cNvPr id="7" name="Title 4"/>
          <p:cNvSpPr txBox="1">
            <a:spLocks/>
          </p:cNvSpPr>
          <p:nvPr/>
        </p:nvSpPr>
        <p:spPr>
          <a:xfrm>
            <a:off x="7264914" y="2595591"/>
            <a:ext cx="4328867" cy="166681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Binding</a:t>
            </a:r>
          </a:p>
          <a:p>
            <a:r>
              <a:rPr lang="en-US"/>
              <a:t>Comparison</a:t>
            </a:r>
          </a:p>
        </p:txBody>
      </p:sp>
      <p:pic>
        <p:nvPicPr>
          <p:cNvPr id="8" name="Picture 7"/>
          <p:cNvPicPr>
            <a:picLocks noChangeAspect="1"/>
          </p:cNvPicPr>
          <p:nvPr/>
        </p:nvPicPr>
        <p:blipFill>
          <a:blip r:embed="rId3"/>
          <a:stretch>
            <a:fillRect/>
          </a:stretch>
        </p:blipFill>
        <p:spPr>
          <a:xfrm>
            <a:off x="870564" y="4850595"/>
            <a:ext cx="5992058" cy="1235205"/>
          </a:xfrm>
          <a:prstGeom prst="rect">
            <a:avLst/>
          </a:prstGeom>
        </p:spPr>
      </p:pic>
    </p:spTree>
    <p:extLst>
      <p:ext uri="{BB962C8B-B14F-4D97-AF65-F5344CB8AC3E}">
        <p14:creationId xmlns:p14="http://schemas.microsoft.com/office/powerpoint/2010/main" val="1023805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txBox="1">
            <a:spLocks/>
          </p:cNvSpPr>
          <p:nvPr/>
        </p:nvSpPr>
        <p:spPr>
          <a:xfrm>
            <a:off x="7264914" y="2595591"/>
            <a:ext cx="4328867" cy="166681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t>Platform</a:t>
            </a:r>
          </a:p>
          <a:p>
            <a:r>
              <a:rPr lang="en-US"/>
              <a:t>Customization</a:t>
            </a:r>
          </a:p>
        </p:txBody>
      </p:sp>
      <p:pic>
        <p:nvPicPr>
          <p:cNvPr id="9" name="Picture 8"/>
          <p:cNvPicPr>
            <a:picLocks noChangeAspect="1"/>
          </p:cNvPicPr>
          <p:nvPr/>
        </p:nvPicPr>
        <p:blipFill>
          <a:blip r:embed="rId3"/>
          <a:stretch>
            <a:fillRect/>
          </a:stretch>
        </p:blipFill>
        <p:spPr>
          <a:xfrm>
            <a:off x="789709" y="870613"/>
            <a:ext cx="6358584" cy="5069446"/>
          </a:xfrm>
          <a:prstGeom prst="rect">
            <a:avLst/>
          </a:prstGeom>
        </p:spPr>
      </p:pic>
    </p:spTree>
    <p:extLst>
      <p:ext uri="{BB962C8B-B14F-4D97-AF65-F5344CB8AC3E}">
        <p14:creationId xmlns:p14="http://schemas.microsoft.com/office/powerpoint/2010/main" val="1961415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133351" y="1673501"/>
            <a:ext cx="5403450" cy="4546245"/>
          </a:xfrm>
        </p:spPr>
        <p:txBody>
          <a:bodyPr/>
          <a:lstStyle/>
          <a:p>
            <a:pPr marL="0" indent="0">
              <a:buNone/>
            </a:pPr>
            <a:r>
              <a:rPr lang="en-US" sz="1078" dirty="0">
                <a:solidFill>
                  <a:schemeClr val="tx1"/>
                </a:solidFill>
              </a:rPr>
              <a:t>&lt;?</a:t>
            </a:r>
            <a:r>
              <a:rPr lang="en-US" sz="1078" dirty="0">
                <a:solidFill>
                  <a:srgbClr val="53954A"/>
                </a:solidFill>
              </a:rPr>
              <a:t>xml</a:t>
            </a:r>
            <a:r>
              <a:rPr lang="en-US" sz="1078" dirty="0">
                <a:solidFill>
                  <a:schemeClr val="tx1"/>
                </a:solidFill>
              </a:rPr>
              <a:t> </a:t>
            </a:r>
            <a:r>
              <a:rPr lang="en-US" sz="1078" dirty="0">
                <a:solidFill>
                  <a:srgbClr val="654792"/>
                </a:solidFill>
              </a:rPr>
              <a:t>version</a:t>
            </a:r>
            <a:r>
              <a:rPr lang="en-US" sz="1078" dirty="0">
                <a:solidFill>
                  <a:schemeClr val="tx1"/>
                </a:solidFill>
              </a:rPr>
              <a:t>=</a:t>
            </a:r>
            <a:r>
              <a:rPr lang="en-US" sz="1078" dirty="0">
                <a:solidFill>
                  <a:srgbClr val="D53A05"/>
                </a:solidFill>
              </a:rPr>
              <a:t>"1.0" </a:t>
            </a:r>
            <a:r>
              <a:rPr lang="en-US" sz="1078" dirty="0">
                <a:solidFill>
                  <a:srgbClr val="654792"/>
                </a:solidFill>
              </a:rPr>
              <a:t>encoding</a:t>
            </a:r>
            <a:r>
              <a:rPr lang="en-US" sz="1078" dirty="0">
                <a:solidFill>
                  <a:schemeClr val="tx1"/>
                </a:solidFill>
              </a:rPr>
              <a:t>=</a:t>
            </a:r>
            <a:r>
              <a:rPr lang="en-US" sz="1078" dirty="0">
                <a:solidFill>
                  <a:srgbClr val="D53A05"/>
                </a:solidFill>
              </a:rPr>
              <a:t>"UTF-8"</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TabbedPage</a:t>
            </a:r>
            <a:r>
              <a:rPr lang="en-US" sz="1078" dirty="0">
                <a:solidFill>
                  <a:schemeClr val="tx1"/>
                </a:solidFill>
              </a:rPr>
              <a:t> </a:t>
            </a:r>
            <a:r>
              <a:rPr lang="en-US" sz="1078" dirty="0" err="1">
                <a:solidFill>
                  <a:srgbClr val="654792"/>
                </a:solidFill>
              </a:rPr>
              <a:t>xmlns</a:t>
            </a:r>
            <a:r>
              <a:rPr lang="en-US" sz="1078" dirty="0">
                <a:solidFill>
                  <a:schemeClr val="tx1"/>
                </a:solidFill>
              </a:rPr>
              <a:t>=</a:t>
            </a:r>
            <a:r>
              <a:rPr lang="en-US" sz="1078" dirty="0">
                <a:solidFill>
                  <a:srgbClr val="D53A05"/>
                </a:solidFill>
              </a:rPr>
              <a:t>"http://</a:t>
            </a:r>
            <a:r>
              <a:rPr lang="en-US" sz="1078" dirty="0" err="1">
                <a:solidFill>
                  <a:srgbClr val="D53A05"/>
                </a:solidFill>
              </a:rPr>
              <a:t>xamarin.com</a:t>
            </a:r>
            <a:r>
              <a:rPr lang="en-US" sz="1078" dirty="0">
                <a:solidFill>
                  <a:srgbClr val="D53A05"/>
                </a:solidFill>
              </a:rPr>
              <a:t>/schemas/2014/forms</a:t>
            </a:r>
            <a:r>
              <a:rPr lang="en-US" sz="1078" dirty="0">
                <a:solidFill>
                  <a:schemeClr val="tx1"/>
                </a:solidFill>
              </a:rPr>
              <a:t>"</a:t>
            </a:r>
          </a:p>
          <a:p>
            <a:pPr marL="0" indent="0">
              <a:buNone/>
            </a:pPr>
            <a:r>
              <a:rPr lang="en-US" sz="1078" dirty="0">
                <a:solidFill>
                  <a:schemeClr val="tx1"/>
                </a:solidFill>
              </a:rPr>
              <a:t>            </a:t>
            </a:r>
            <a:r>
              <a:rPr lang="en-US" sz="1078" dirty="0" err="1">
                <a:solidFill>
                  <a:srgbClr val="654792"/>
                </a:solidFill>
              </a:rPr>
              <a:t>xmlns:x</a:t>
            </a:r>
            <a:r>
              <a:rPr lang="en-US" sz="1078" dirty="0">
                <a:solidFill>
                  <a:schemeClr val="tx1"/>
                </a:solidFill>
              </a:rPr>
              <a:t>=</a:t>
            </a:r>
            <a:r>
              <a:rPr lang="en-US" sz="1078" dirty="0">
                <a:solidFill>
                  <a:srgbClr val="D53A05"/>
                </a:solidFill>
              </a:rPr>
              <a:t>"http://</a:t>
            </a:r>
            <a:r>
              <a:rPr lang="en-US" sz="1176" dirty="0" err="1">
                <a:solidFill>
                  <a:srgbClr val="D53A05"/>
                </a:solidFill>
              </a:rPr>
              <a:t>schemas.microsoft.com</a:t>
            </a:r>
            <a:r>
              <a:rPr lang="en-US" sz="1078" dirty="0">
                <a:solidFill>
                  <a:srgbClr val="D53A05"/>
                </a:solidFill>
              </a:rPr>
              <a:t>/</a:t>
            </a:r>
            <a:r>
              <a:rPr lang="en-US" sz="1078" dirty="0" err="1">
                <a:solidFill>
                  <a:srgbClr val="D53A05"/>
                </a:solidFill>
              </a:rPr>
              <a:t>winfx</a:t>
            </a:r>
            <a:r>
              <a:rPr lang="en-US" sz="1078" dirty="0">
                <a:solidFill>
                  <a:srgbClr val="D53A05"/>
                </a:solidFill>
              </a:rPr>
              <a:t>/2009/</a:t>
            </a:r>
            <a:r>
              <a:rPr lang="en-US" sz="1078" dirty="0" err="1">
                <a:solidFill>
                  <a:srgbClr val="D53A05"/>
                </a:solidFill>
              </a:rPr>
              <a:t>xaml</a:t>
            </a:r>
            <a:r>
              <a:rPr lang="en-US" sz="1078" dirty="0">
                <a:solidFill>
                  <a:srgbClr val="D53A05"/>
                </a:solidFill>
              </a:rPr>
              <a:t>"</a:t>
            </a:r>
          </a:p>
          <a:p>
            <a:pPr marL="0" indent="0">
              <a:buNone/>
            </a:pPr>
            <a:r>
              <a:rPr lang="en-US" sz="1078" dirty="0">
                <a:solidFill>
                  <a:schemeClr val="tx1"/>
                </a:solidFill>
              </a:rPr>
              <a:t>           </a:t>
            </a:r>
            <a:r>
              <a:rPr lang="en-US" sz="1078" dirty="0">
                <a:solidFill>
                  <a:srgbClr val="654792"/>
                </a:solidFill>
              </a:rPr>
              <a:t> </a:t>
            </a:r>
            <a:r>
              <a:rPr lang="en-US" sz="1078" dirty="0" err="1">
                <a:solidFill>
                  <a:srgbClr val="654792"/>
                </a:solidFill>
              </a:rPr>
              <a:t>x:Class</a:t>
            </a:r>
            <a:r>
              <a:rPr lang="en-US" sz="1078" dirty="0">
                <a:solidFill>
                  <a:schemeClr val="tx1"/>
                </a:solidFill>
              </a:rPr>
              <a:t>=</a:t>
            </a:r>
            <a:r>
              <a:rPr lang="en-US" sz="1078" dirty="0">
                <a:solidFill>
                  <a:srgbClr val="D53A05"/>
                </a:solidFill>
              </a:rPr>
              <a:t>"</a:t>
            </a:r>
            <a:r>
              <a:rPr lang="en-US" sz="1078" dirty="0" err="1">
                <a:solidFill>
                  <a:srgbClr val="D53A05"/>
                </a:solidFill>
              </a:rPr>
              <a:t>MyApp.MainPage</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TabbedPage</a:t>
            </a:r>
            <a:r>
              <a:rPr lang="en-US" sz="1078" dirty="0" err="1">
                <a:solidFill>
                  <a:schemeClr val="tx1"/>
                </a:solidFill>
              </a:rPr>
              <a:t>.Children</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chemeClr val="tx1"/>
                </a:solidFill>
              </a:rPr>
              <a:t> </a:t>
            </a:r>
            <a:r>
              <a:rPr lang="en-US" sz="1078" dirty="0">
                <a:solidFill>
                  <a:srgbClr val="654792"/>
                </a:solidFill>
              </a:rPr>
              <a:t>Title</a:t>
            </a:r>
            <a:r>
              <a:rPr lang="en-US" sz="1078" dirty="0">
                <a:solidFill>
                  <a:schemeClr val="tx1"/>
                </a:solidFill>
              </a:rPr>
              <a:t>=</a:t>
            </a:r>
            <a:r>
              <a:rPr lang="en-US" sz="1078" dirty="0">
                <a:solidFill>
                  <a:srgbClr val="D53A05"/>
                </a:solidFill>
              </a:rPr>
              <a:t>"Profile" </a:t>
            </a:r>
            <a:r>
              <a:rPr lang="en-US" sz="1078" dirty="0">
                <a:solidFill>
                  <a:srgbClr val="654792"/>
                </a:solidFill>
              </a:rPr>
              <a:t>Icon</a:t>
            </a:r>
            <a:r>
              <a:rPr lang="en-US" sz="1078" dirty="0">
                <a:solidFill>
                  <a:schemeClr val="tx1"/>
                </a:solidFill>
              </a:rPr>
              <a:t>=</a:t>
            </a:r>
            <a:r>
              <a:rPr lang="en-US" sz="1078" dirty="0">
                <a:solidFill>
                  <a:srgbClr val="D53A05"/>
                </a:solidFill>
              </a:rPr>
              <a:t>"</a:t>
            </a:r>
            <a:r>
              <a:rPr lang="en-US" sz="1078" dirty="0" err="1">
                <a:solidFill>
                  <a:srgbClr val="D53A05"/>
                </a:solidFill>
              </a:rPr>
              <a:t>Profile.png</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    &lt;</a:t>
            </a:r>
            <a:r>
              <a:rPr lang="en-US" sz="1078" dirty="0" err="1">
                <a:solidFill>
                  <a:srgbClr val="53954A"/>
                </a:solidFill>
              </a:rPr>
              <a:t>StackLayout</a:t>
            </a:r>
            <a:r>
              <a:rPr lang="en-US" sz="1078" dirty="0">
                <a:solidFill>
                  <a:schemeClr val="tx1"/>
                </a:solidFill>
              </a:rPr>
              <a:t> </a:t>
            </a:r>
            <a:r>
              <a:rPr lang="en-US" sz="1078" dirty="0">
                <a:solidFill>
                  <a:srgbClr val="654792"/>
                </a:solidFill>
              </a:rPr>
              <a:t>Spacing</a:t>
            </a:r>
            <a:r>
              <a:rPr lang="en-US" sz="1078" dirty="0">
                <a:solidFill>
                  <a:schemeClr val="tx1"/>
                </a:solidFill>
              </a:rPr>
              <a:t>=</a:t>
            </a:r>
            <a:r>
              <a:rPr lang="en-US" sz="1078" dirty="0">
                <a:solidFill>
                  <a:srgbClr val="D53A05"/>
                </a:solidFill>
              </a:rPr>
              <a:t>"20"</a:t>
            </a:r>
            <a:r>
              <a:rPr lang="en-US" sz="1078" dirty="0">
                <a:solidFill>
                  <a:schemeClr val="tx1"/>
                </a:solidFill>
              </a:rPr>
              <a:t> </a:t>
            </a:r>
            <a:r>
              <a:rPr lang="en-US" sz="1078" dirty="0">
                <a:solidFill>
                  <a:srgbClr val="654792"/>
                </a:solidFill>
              </a:rPr>
              <a:t>Padding</a:t>
            </a:r>
            <a:r>
              <a:rPr lang="en-US" sz="1078" dirty="0">
                <a:solidFill>
                  <a:schemeClr val="tx1"/>
                </a:solidFill>
              </a:rPr>
              <a:t>=</a:t>
            </a:r>
            <a:r>
              <a:rPr lang="en-US" sz="1078" dirty="0">
                <a:solidFill>
                  <a:srgbClr val="D53A05"/>
                </a:solidFill>
              </a:rPr>
              <a:t>"20"</a:t>
            </a:r>
          </a:p>
          <a:p>
            <a:pPr marL="0" indent="0">
              <a:buNone/>
            </a:pPr>
            <a:r>
              <a:rPr lang="de-DE" sz="1078" dirty="0">
                <a:solidFill>
                  <a:schemeClr val="tx1"/>
                </a:solidFill>
              </a:rPr>
              <a:t>                 </a:t>
            </a:r>
            <a:r>
              <a:rPr lang="de-DE" sz="1078" dirty="0" err="1">
                <a:solidFill>
                  <a:srgbClr val="654792"/>
                </a:solidFill>
              </a:rPr>
              <a:t>VerticalOptions</a:t>
            </a:r>
            <a:r>
              <a:rPr lang="de-DE" sz="1078" dirty="0">
                <a:solidFill>
                  <a:schemeClr val="tx1"/>
                </a:solidFill>
              </a:rPr>
              <a:t>=</a:t>
            </a:r>
            <a:r>
              <a:rPr lang="de-DE" sz="1078" dirty="0">
                <a:solidFill>
                  <a:srgbClr val="D53A05"/>
                </a:solidFill>
              </a:rPr>
              <a:t>"Center"</a:t>
            </a:r>
            <a:r>
              <a:rPr lang="de-DE" sz="1078" dirty="0">
                <a:solidFill>
                  <a:schemeClr val="tx1"/>
                </a:solidFill>
              </a:rPr>
              <a:t>&gt;</a:t>
            </a:r>
          </a:p>
          <a:p>
            <a:pPr marL="0" indent="0">
              <a:buNone/>
            </a:pPr>
            <a:r>
              <a:rPr lang="de-DE" sz="1078" dirty="0">
                <a:solidFill>
                  <a:schemeClr val="tx1"/>
                </a:solidFill>
              </a:rPr>
              <a:t>        &lt;</a:t>
            </a:r>
            <a:r>
              <a:rPr lang="de-DE" sz="1078" dirty="0">
                <a:solidFill>
                  <a:srgbClr val="53954A"/>
                </a:solidFill>
              </a:rPr>
              <a:t>Entry</a:t>
            </a:r>
            <a:r>
              <a:rPr lang="de-DE" sz="1078" dirty="0">
                <a:solidFill>
                  <a:schemeClr val="tx1"/>
                </a:solidFill>
              </a:rPr>
              <a:t> </a:t>
            </a:r>
            <a:r>
              <a:rPr lang="de-DE" sz="1078" dirty="0" err="1">
                <a:solidFill>
                  <a:srgbClr val="654792"/>
                </a:solidFill>
              </a:rPr>
              <a:t>Placeholder</a:t>
            </a:r>
            <a:r>
              <a:rPr lang="de-DE" sz="1078" dirty="0">
                <a:solidFill>
                  <a:schemeClr val="tx1"/>
                </a:solidFill>
              </a:rPr>
              <a:t>=</a:t>
            </a:r>
            <a:r>
              <a:rPr lang="de-DE" sz="1078" dirty="0">
                <a:solidFill>
                  <a:srgbClr val="D53A05"/>
                </a:solidFill>
              </a:rPr>
              <a:t>"Username"</a:t>
            </a:r>
          </a:p>
          <a:p>
            <a:pPr marL="0" indent="0">
              <a:buNone/>
            </a:pPr>
            <a:r>
              <a:rPr lang="da-DK" sz="1078" dirty="0">
                <a:solidFill>
                  <a:schemeClr val="tx1"/>
                </a:solidFill>
              </a:rPr>
              <a:t>               </a:t>
            </a:r>
            <a:r>
              <a:rPr lang="da-DK" sz="1078" dirty="0" err="1">
                <a:solidFill>
                  <a:srgbClr val="654792"/>
                </a:solidFill>
              </a:rPr>
              <a:t>Text</a:t>
            </a:r>
            <a:r>
              <a:rPr lang="da-DK" sz="1078" dirty="0">
                <a:solidFill>
                  <a:schemeClr val="tx1"/>
                </a:solidFill>
              </a:rPr>
              <a:t>=</a:t>
            </a:r>
            <a:r>
              <a:rPr lang="da-DK" sz="1078" dirty="0">
                <a:solidFill>
                  <a:srgbClr val="D53A05"/>
                </a:solidFill>
              </a:rPr>
              <a:t>"{Binding </a:t>
            </a:r>
            <a:r>
              <a:rPr lang="da-DK" sz="1078" dirty="0" err="1">
                <a:solidFill>
                  <a:srgbClr val="D53A05"/>
                </a:solidFill>
              </a:rPr>
              <a:t>Username</a:t>
            </a:r>
            <a:r>
              <a:rPr lang="da-DK" sz="1078" dirty="0">
                <a:solidFill>
                  <a:srgbClr val="D53A05"/>
                </a:solidFill>
              </a:rPr>
              <a:t>}"</a:t>
            </a:r>
            <a:r>
              <a:rPr lang="da-DK" sz="1078" dirty="0">
                <a:solidFill>
                  <a:schemeClr val="tx1"/>
                </a:solidFill>
              </a:rPr>
              <a:t>/&gt;</a:t>
            </a:r>
          </a:p>
          <a:p>
            <a:pPr marL="0" indent="0">
              <a:buNone/>
            </a:pPr>
            <a:r>
              <a:rPr lang="da-DK" sz="1078" dirty="0">
                <a:solidFill>
                  <a:schemeClr val="tx1"/>
                </a:solidFill>
              </a:rPr>
              <a:t>        &lt;</a:t>
            </a:r>
            <a:r>
              <a:rPr lang="da-DK" sz="1078" dirty="0" err="1">
                <a:solidFill>
                  <a:srgbClr val="53954A"/>
                </a:solidFill>
              </a:rPr>
              <a:t>Entry</a:t>
            </a:r>
            <a:r>
              <a:rPr lang="da-DK" sz="1078" dirty="0">
                <a:solidFill>
                  <a:srgbClr val="53954A"/>
                </a:solidFill>
              </a:rPr>
              <a:t> </a:t>
            </a:r>
            <a:r>
              <a:rPr lang="da-DK" sz="1078" dirty="0">
                <a:solidFill>
                  <a:srgbClr val="654792"/>
                </a:solidFill>
              </a:rPr>
              <a:t>Placeholder</a:t>
            </a:r>
            <a:r>
              <a:rPr lang="da-DK" sz="1078" dirty="0">
                <a:solidFill>
                  <a:schemeClr val="tx1"/>
                </a:solidFill>
              </a:rPr>
              <a:t>=</a:t>
            </a:r>
            <a:r>
              <a:rPr lang="da-DK" sz="1078" dirty="0">
                <a:solidFill>
                  <a:srgbClr val="D53A05"/>
                </a:solidFill>
              </a:rPr>
              <a:t>"Password"</a:t>
            </a:r>
          </a:p>
          <a:p>
            <a:pPr marL="0" indent="0">
              <a:buNone/>
            </a:pPr>
            <a:r>
              <a:rPr lang="nl-NL" sz="1078" dirty="0">
                <a:solidFill>
                  <a:schemeClr val="tx1"/>
                </a:solidFill>
              </a:rPr>
              <a:t>               </a:t>
            </a:r>
            <a:r>
              <a:rPr lang="nl-NL" sz="1078" dirty="0" err="1">
                <a:solidFill>
                  <a:srgbClr val="654792"/>
                </a:solidFill>
              </a:rPr>
              <a:t>Text</a:t>
            </a:r>
            <a:r>
              <a:rPr lang="nl-NL" sz="1078" dirty="0">
                <a:solidFill>
                  <a:schemeClr val="tx1"/>
                </a:solidFill>
              </a:rPr>
              <a:t>=</a:t>
            </a:r>
            <a:r>
              <a:rPr lang="nl-NL" sz="1078" dirty="0">
                <a:solidFill>
                  <a:srgbClr val="D53A05"/>
                </a:solidFill>
              </a:rPr>
              <a:t>"{Binding Password}"</a:t>
            </a:r>
          </a:p>
          <a:p>
            <a:pPr marL="0" indent="0">
              <a:buNone/>
            </a:pPr>
            <a:r>
              <a:rPr lang="nl-NL" sz="1078" dirty="0">
                <a:solidFill>
                  <a:schemeClr val="tx1"/>
                </a:solidFill>
              </a:rPr>
              <a:t>               </a:t>
            </a:r>
            <a:r>
              <a:rPr lang="nl-NL" sz="1078" dirty="0" err="1">
                <a:solidFill>
                  <a:srgbClr val="654792"/>
                </a:solidFill>
              </a:rPr>
              <a:t>IsPassword</a:t>
            </a:r>
            <a:r>
              <a:rPr lang="nl-NL" sz="1078" dirty="0">
                <a:solidFill>
                  <a:schemeClr val="tx1"/>
                </a:solidFill>
              </a:rPr>
              <a:t>=</a:t>
            </a:r>
            <a:r>
              <a:rPr lang="nl-NL" sz="1078" dirty="0">
                <a:solidFill>
                  <a:srgbClr val="D53A05"/>
                </a:solidFill>
              </a:rPr>
              <a:t>"</a:t>
            </a:r>
            <a:r>
              <a:rPr lang="nl-NL" sz="1078" dirty="0" err="1">
                <a:solidFill>
                  <a:srgbClr val="D53A05"/>
                </a:solidFill>
              </a:rPr>
              <a:t>true</a:t>
            </a:r>
            <a:r>
              <a:rPr lang="nl-NL" sz="1078" dirty="0">
                <a:solidFill>
                  <a:srgbClr val="D53A05"/>
                </a:solidFill>
              </a:rPr>
              <a:t>"</a:t>
            </a:r>
            <a:r>
              <a:rPr lang="nl-NL" sz="1078" dirty="0">
                <a:solidFill>
                  <a:schemeClr val="tx1"/>
                </a:solidFill>
              </a:rPr>
              <a:t>/&gt;</a:t>
            </a:r>
          </a:p>
          <a:p>
            <a:pPr marL="0" indent="0">
              <a:buNone/>
            </a:pPr>
            <a:r>
              <a:rPr lang="nl-NL" sz="1078" dirty="0">
                <a:solidFill>
                  <a:schemeClr val="tx1"/>
                </a:solidFill>
              </a:rPr>
              <a:t>        &lt;</a:t>
            </a:r>
            <a:r>
              <a:rPr lang="nl-NL" sz="1078" dirty="0">
                <a:solidFill>
                  <a:srgbClr val="53954A"/>
                </a:solidFill>
              </a:rPr>
              <a:t>Button</a:t>
            </a:r>
            <a:r>
              <a:rPr lang="nl-NL" sz="1078" dirty="0">
                <a:solidFill>
                  <a:schemeClr val="tx1"/>
                </a:solidFill>
              </a:rPr>
              <a:t> </a:t>
            </a:r>
            <a:r>
              <a:rPr lang="nl-NL" sz="1078" dirty="0" err="1">
                <a:solidFill>
                  <a:srgbClr val="654792"/>
                </a:solidFill>
              </a:rPr>
              <a:t>Text</a:t>
            </a:r>
            <a:r>
              <a:rPr lang="nl-NL" sz="1078" dirty="0">
                <a:solidFill>
                  <a:schemeClr val="tx1"/>
                </a:solidFill>
              </a:rPr>
              <a:t>=</a:t>
            </a:r>
            <a:r>
              <a:rPr lang="nl-NL" sz="1078" dirty="0">
                <a:solidFill>
                  <a:srgbClr val="D53A05"/>
                </a:solidFill>
              </a:rPr>
              <a:t>"Login" </a:t>
            </a:r>
            <a:r>
              <a:rPr lang="nl-NL" sz="1078" dirty="0" err="1">
                <a:solidFill>
                  <a:srgbClr val="654792"/>
                </a:solidFill>
              </a:rPr>
              <a:t>TextColor</a:t>
            </a:r>
            <a:r>
              <a:rPr lang="nl-NL" sz="1078" dirty="0">
                <a:solidFill>
                  <a:schemeClr val="tx1"/>
                </a:solidFill>
              </a:rPr>
              <a:t>=</a:t>
            </a:r>
            <a:r>
              <a:rPr lang="nl-NL" sz="1078" dirty="0">
                <a:solidFill>
                  <a:srgbClr val="D53A05"/>
                </a:solidFill>
              </a:rPr>
              <a:t>"White"</a:t>
            </a:r>
          </a:p>
          <a:p>
            <a:pPr marL="0" indent="0">
              <a:buNone/>
            </a:pPr>
            <a:r>
              <a:rPr lang="en-US" sz="1078" dirty="0">
                <a:solidFill>
                  <a:schemeClr val="tx1"/>
                </a:solidFill>
              </a:rPr>
              <a:t>                </a:t>
            </a:r>
            <a:r>
              <a:rPr lang="en-US" sz="1078" dirty="0" err="1">
                <a:solidFill>
                  <a:srgbClr val="654792"/>
                </a:solidFill>
              </a:rPr>
              <a:t>BackgroundColor</a:t>
            </a:r>
            <a:r>
              <a:rPr lang="en-US" sz="1078" dirty="0">
                <a:solidFill>
                  <a:schemeClr val="tx1"/>
                </a:solidFill>
              </a:rPr>
              <a:t>=</a:t>
            </a:r>
            <a:r>
              <a:rPr lang="en-US" sz="1078" dirty="0">
                <a:solidFill>
                  <a:srgbClr val="D53A05"/>
                </a:solidFill>
              </a:rPr>
              <a:t>"#77D065"</a:t>
            </a:r>
          </a:p>
          <a:p>
            <a:pPr marL="0" indent="0">
              <a:buNone/>
            </a:pPr>
            <a:r>
              <a:rPr lang="en-US" sz="1078" dirty="0">
                <a:solidFill>
                  <a:schemeClr val="tx1"/>
                </a:solidFill>
              </a:rPr>
              <a:t>                </a:t>
            </a:r>
            <a:r>
              <a:rPr lang="en-US" sz="1078" dirty="0">
                <a:solidFill>
                  <a:srgbClr val="654792"/>
                </a:solidFill>
              </a:rPr>
              <a:t>Command</a:t>
            </a:r>
            <a:r>
              <a:rPr lang="en-US" sz="1078" dirty="0">
                <a:solidFill>
                  <a:schemeClr val="tx1"/>
                </a:solidFill>
              </a:rPr>
              <a:t>=</a:t>
            </a:r>
            <a:r>
              <a:rPr lang="en-US" sz="1078" dirty="0">
                <a:solidFill>
                  <a:srgbClr val="D53A05"/>
                </a:solidFill>
              </a:rPr>
              <a:t>"{Binding </a:t>
            </a:r>
            <a:r>
              <a:rPr lang="en-US" sz="1078" dirty="0" err="1">
                <a:solidFill>
                  <a:srgbClr val="D53A05"/>
                </a:solidFill>
              </a:rPr>
              <a:t>LoginCommand</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    &lt;/</a:t>
            </a:r>
            <a:r>
              <a:rPr lang="en-US" sz="1078" dirty="0" err="1">
                <a:solidFill>
                  <a:srgbClr val="53954A"/>
                </a:solidFill>
              </a:rPr>
              <a:t>StackLayout</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rgbClr val="53954A"/>
                </a:solidFill>
              </a:rPr>
              <a:t> </a:t>
            </a:r>
            <a:r>
              <a:rPr lang="en-US" sz="1078" dirty="0">
                <a:solidFill>
                  <a:srgbClr val="654792"/>
                </a:solidFill>
              </a:rPr>
              <a:t>Title</a:t>
            </a:r>
            <a:r>
              <a:rPr lang="en-US" sz="1078" dirty="0">
                <a:solidFill>
                  <a:schemeClr val="tx1"/>
                </a:solidFill>
              </a:rPr>
              <a:t>=</a:t>
            </a:r>
            <a:r>
              <a:rPr lang="en-US" sz="1078" dirty="0">
                <a:solidFill>
                  <a:srgbClr val="D53A05"/>
                </a:solidFill>
              </a:rPr>
              <a:t>"Settings" </a:t>
            </a:r>
            <a:r>
              <a:rPr lang="en-US" sz="1078" dirty="0">
                <a:solidFill>
                  <a:srgbClr val="654792"/>
                </a:solidFill>
              </a:rPr>
              <a:t>Icon</a:t>
            </a:r>
            <a:r>
              <a:rPr lang="en-US" sz="1078" dirty="0">
                <a:solidFill>
                  <a:schemeClr val="tx1"/>
                </a:solidFill>
              </a:rPr>
              <a:t>=</a:t>
            </a:r>
            <a:r>
              <a:rPr lang="en-US" sz="1078" dirty="0">
                <a:solidFill>
                  <a:srgbClr val="D53A05"/>
                </a:solidFill>
              </a:rPr>
              <a:t>"</a:t>
            </a:r>
            <a:r>
              <a:rPr lang="en-US" sz="1078" dirty="0" err="1">
                <a:solidFill>
                  <a:srgbClr val="D53A05"/>
                </a:solidFill>
              </a:rPr>
              <a:t>Settings.png</a:t>
            </a:r>
            <a:r>
              <a:rPr lang="en-US" sz="1078" dirty="0">
                <a:solidFill>
                  <a:srgbClr val="D53A05"/>
                </a:solidFill>
              </a:rPr>
              <a:t>"</a:t>
            </a:r>
            <a:r>
              <a:rPr lang="en-US" sz="1078" dirty="0">
                <a:solidFill>
                  <a:schemeClr val="tx1"/>
                </a:solidFill>
              </a:rPr>
              <a:t>&gt;</a:t>
            </a:r>
          </a:p>
          <a:p>
            <a:pPr marL="0" indent="0">
              <a:buNone/>
            </a:pPr>
            <a:r>
              <a:rPr lang="fi-FI" sz="1078" dirty="0">
                <a:solidFill>
                  <a:srgbClr val="848684"/>
                </a:solidFill>
              </a:rPr>
              <a:t>    &lt;!-- </a:t>
            </a:r>
            <a:r>
              <a:rPr lang="fi-FI" sz="1078" dirty="0" err="1">
                <a:solidFill>
                  <a:srgbClr val="848684"/>
                </a:solidFill>
              </a:rPr>
              <a:t>Settings</a:t>
            </a:r>
            <a:r>
              <a:rPr lang="fi-FI" sz="1078" dirty="0">
                <a:solidFill>
                  <a:srgbClr val="848684"/>
                </a:solidFill>
              </a:rPr>
              <a:t> --&gt;</a:t>
            </a:r>
          </a:p>
          <a:p>
            <a:pPr marL="0" indent="0">
              <a:buNone/>
            </a:pPr>
            <a:r>
              <a:rPr lang="fi-FI" sz="1078" dirty="0">
                <a:solidFill>
                  <a:schemeClr val="tx1"/>
                </a:solidFill>
              </a:rPr>
              <a:t>&lt;/</a:t>
            </a:r>
            <a:r>
              <a:rPr lang="fi-FI" sz="1078" dirty="0" err="1">
                <a:solidFill>
                  <a:srgbClr val="53954A"/>
                </a:solidFill>
              </a:rPr>
              <a:t>ContentPage</a:t>
            </a:r>
            <a:r>
              <a:rPr lang="fi-FI" sz="1078" dirty="0">
                <a:solidFill>
                  <a:schemeClr val="tx1"/>
                </a:solidFill>
              </a:rPr>
              <a:t>&gt;</a:t>
            </a:r>
          </a:p>
          <a:p>
            <a:pPr marL="0" indent="0">
              <a:buNone/>
            </a:pPr>
            <a:r>
              <a:rPr lang="fi-FI" sz="1078" dirty="0">
                <a:solidFill>
                  <a:schemeClr val="tx1"/>
                </a:solidFill>
              </a:rPr>
              <a:t>&lt;/</a:t>
            </a:r>
            <a:r>
              <a:rPr lang="fi-FI" sz="1078" dirty="0">
                <a:solidFill>
                  <a:srgbClr val="53954A"/>
                </a:solidFill>
              </a:rPr>
              <a:t>TabbedPage</a:t>
            </a:r>
            <a:r>
              <a:rPr lang="fi-FI" sz="1078" dirty="0">
                <a:solidFill>
                  <a:schemeClr val="tx1"/>
                </a:solidFill>
              </a:rPr>
              <a:t>.Children&gt;</a:t>
            </a:r>
          </a:p>
          <a:p>
            <a:pPr marL="0" indent="0">
              <a:buNone/>
            </a:pPr>
            <a:r>
              <a:rPr lang="fi-FI" sz="1078">
                <a:solidFill>
                  <a:schemeClr val="tx1"/>
                </a:solidFill>
              </a:rPr>
              <a:t>&lt;/</a:t>
            </a:r>
            <a:r>
              <a:rPr lang="fi-FI" sz="1078">
                <a:solidFill>
                  <a:srgbClr val="53954A"/>
                </a:solidFill>
              </a:rPr>
              <a:t>TabbedPage</a:t>
            </a:r>
            <a:r>
              <a:rPr lang="fi-FI" sz="1078">
                <a:solidFill>
                  <a:schemeClr val="tx1"/>
                </a:solidFill>
              </a:rPr>
              <a:t>&gt;</a:t>
            </a:r>
            <a:endParaRPr lang="en-US" sz="1078" dirty="0">
              <a:solidFill>
                <a:schemeClr val="tx1"/>
              </a:solidFill>
            </a:endParaRPr>
          </a:p>
          <a:p>
            <a:pPr marL="0" indent="0">
              <a:buNone/>
            </a:pPr>
            <a:endParaRPr lang="en-US" sz="1078" dirty="0">
              <a:solidFill>
                <a:schemeClr val="tx1"/>
              </a:solidFill>
            </a:endParaRPr>
          </a:p>
        </p:txBody>
      </p:sp>
      <p:sp>
        <p:nvSpPr>
          <p:cNvPr id="3" name="Title 2"/>
          <p:cNvSpPr>
            <a:spLocks noGrp="1"/>
          </p:cNvSpPr>
          <p:nvPr>
            <p:ph type="title"/>
          </p:nvPr>
        </p:nvSpPr>
        <p:spPr/>
        <p:txBody>
          <a:bodyPr/>
          <a:lstStyle/>
          <a:p>
            <a:r>
              <a:rPr lang="en-US" dirty="0"/>
              <a:t>Native UI from shared code</a:t>
            </a:r>
          </a:p>
        </p:txBody>
      </p:sp>
      <p:sp>
        <p:nvSpPr>
          <p:cNvPr id="15" name="Left Brace 14"/>
          <p:cNvSpPr/>
          <p:nvPr/>
        </p:nvSpPr>
        <p:spPr>
          <a:xfrm>
            <a:off x="5776960" y="1519429"/>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pic>
        <p:nvPicPr>
          <p:cNvPr id="1026" name="Picture 2" descr="https://www.xamstatic.com/dist/images/pages/forms/example-app-tjdLiOY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26" y="1884067"/>
            <a:ext cx="5447600" cy="3486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7160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5" y="2029384"/>
            <a:ext cx="4277104" cy="2799232"/>
          </a:xfrm>
        </p:spPr>
        <p:txBody>
          <a:bodyPr/>
          <a:lstStyle/>
          <a:p>
            <a:r>
              <a:rPr lang="en-US" dirty="0" err="1"/>
              <a:t>Xamarin.Forms</a:t>
            </a:r>
            <a:br>
              <a:rPr lang="en-US"/>
            </a:br>
            <a:br>
              <a:rPr lang="en-US" dirty="0"/>
            </a:br>
            <a:r>
              <a:rPr lang="en-US" dirty="0"/>
              <a:t>Demo</a:t>
            </a:r>
          </a:p>
        </p:txBody>
      </p:sp>
    </p:spTree>
    <p:extLst>
      <p:ext uri="{BB962C8B-B14F-4D97-AF65-F5344CB8AC3E}">
        <p14:creationId xmlns:p14="http://schemas.microsoft.com/office/powerpoint/2010/main" val="205666515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9990015" cy="2799232"/>
          </a:xfrm>
        </p:spPr>
        <p:txBody>
          <a:bodyPr/>
          <a:lstStyle/>
          <a:p>
            <a:r>
              <a:rPr lang="en-US" dirty="0"/>
              <a:t>What’s new?</a:t>
            </a:r>
            <a:br>
              <a:rPr lang="en-US" dirty="0"/>
            </a:br>
            <a:br>
              <a:rPr lang="en-US" dirty="0"/>
            </a:br>
            <a:r>
              <a:rPr lang="en-US" dirty="0" err="1"/>
              <a:t>Xamarin.Forms</a:t>
            </a:r>
            <a:r>
              <a:rPr lang="en-US" dirty="0"/>
              <a:t> 2.0!</a:t>
            </a:r>
          </a:p>
        </p:txBody>
      </p:sp>
    </p:spTree>
    <p:extLst>
      <p:ext uri="{BB962C8B-B14F-4D97-AF65-F5344CB8AC3E}">
        <p14:creationId xmlns:p14="http://schemas.microsoft.com/office/powerpoint/2010/main" val="373799235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181225"/>
            <a:ext cx="12192000" cy="1824038"/>
          </a:xfrm>
        </p:spPr>
        <p:txBody>
          <a:bodyPr/>
          <a:lstStyle/>
          <a:p>
            <a:pPr algn="ctr"/>
            <a:r>
              <a:rPr lang="en-US" sz="5883" dirty="0" err="1">
                <a:solidFill>
                  <a:srgbClr val="2DB1DD"/>
                </a:solidFill>
              </a:rPr>
              <a:t>Xamarin.Forms</a:t>
            </a:r>
            <a:br>
              <a:rPr lang="en-US" sz="5883" dirty="0">
                <a:solidFill>
                  <a:srgbClr val="2DB1DD"/>
                </a:solidFill>
              </a:rPr>
            </a:br>
            <a:r>
              <a:rPr lang="en-US" sz="5883" dirty="0">
                <a:solidFill>
                  <a:srgbClr val="2DB1DD"/>
                </a:solidFill>
              </a:rPr>
              <a:t>is Open Source!</a:t>
            </a:r>
            <a:endParaRPr lang="en-US" sz="5883" dirty="0"/>
          </a:p>
        </p:txBody>
      </p:sp>
      <p:sp>
        <p:nvSpPr>
          <p:cNvPr id="3" name="Text Placeholder 2"/>
          <p:cNvSpPr txBox="1">
            <a:spLocks/>
          </p:cNvSpPr>
          <p:nvPr/>
        </p:nvSpPr>
        <p:spPr>
          <a:xfrm>
            <a:off x="3844433" y="5833125"/>
            <a:ext cx="4503134" cy="438150"/>
          </a:xfrm>
          <a:prstGeom prst="rect">
            <a:avLst/>
          </a:prstGeom>
        </p:spPr>
        <p:txBody>
          <a:bodyPr vert="horz" lIns="45720" tIns="22860" rIns="45720" bIns="22860" rtlCol="0">
            <a:noAutofit/>
          </a:bodyPr>
          <a:lstStyle>
            <a:lvl1pPr marL="0" indent="0" algn="l" defTabSz="914400" rtl="0" eaLnBrk="1" latinLnBrk="0" hangingPunct="1">
              <a:lnSpc>
                <a:spcPct val="100000"/>
              </a:lnSpc>
              <a:spcBef>
                <a:spcPts val="1000"/>
              </a:spcBef>
              <a:buFont typeface="Arial"/>
              <a:buNone/>
              <a:defRPr sz="5000" b="0" i="0" kern="1200">
                <a:solidFill>
                  <a:srgbClr val="32414E"/>
                </a:solidFill>
                <a:latin typeface="Segoe UI" charset="0"/>
                <a:ea typeface="Segoe UI" charset="0"/>
                <a:cs typeface="Segoe UI" charset="0"/>
              </a:defRPr>
            </a:lvl1pPr>
            <a:lvl2pPr marL="693738" indent="-693738"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2pPr>
            <a:lvl3pPr marL="1389063" indent="-674688" algn="l" defTabSz="914400" rtl="0" eaLnBrk="1" latinLnBrk="0" hangingPunct="1">
              <a:lnSpc>
                <a:spcPct val="100000"/>
              </a:lnSpc>
              <a:spcBef>
                <a:spcPts val="500"/>
              </a:spcBef>
              <a:buFont typeface=".AppleSystemUIFont" charset="0"/>
              <a:buChar char="–"/>
              <a:tabLst/>
              <a:defRPr sz="5000" b="0" i="0" kern="1200">
                <a:solidFill>
                  <a:srgbClr val="32414E"/>
                </a:solidFill>
                <a:latin typeface="Segoe UI" charset="0"/>
                <a:ea typeface="Segoe UI" charset="0"/>
                <a:cs typeface="Segoe UI" charset="0"/>
              </a:defRPr>
            </a:lvl3pPr>
            <a:lvl4pPr marL="2063750" indent="-655638"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4pPr>
            <a:lvl5pPr marL="2698750" indent="-635000"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a:r>
              <a:rPr lang="en-US" sz="3600" dirty="0" err="1">
                <a:solidFill>
                  <a:schemeClr val="tx1"/>
                </a:solidFill>
                <a:latin typeface="+mn-lt"/>
              </a:rPr>
              <a:t>open.xamarin.com</a:t>
            </a:r>
            <a:endParaRPr lang="en-US" sz="3600" dirty="0">
              <a:solidFill>
                <a:schemeClr val="tx1"/>
              </a:solidFill>
              <a:latin typeface="+mn-lt"/>
            </a:endParaRPr>
          </a:p>
        </p:txBody>
      </p:sp>
    </p:spTree>
    <p:extLst>
      <p:ext uri="{BB962C8B-B14F-4D97-AF65-F5344CB8AC3E}">
        <p14:creationId xmlns:p14="http://schemas.microsoft.com/office/powerpoint/2010/main" val="1493904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7185855" cy="2799232"/>
          </a:xfrm>
        </p:spPr>
        <p:txBody>
          <a:bodyPr/>
          <a:lstStyle/>
          <a:p>
            <a:r>
              <a:rPr lang="en-US" dirty="0"/>
              <a:t>Performance</a:t>
            </a:r>
            <a:br>
              <a:rPr lang="en-US" dirty="0"/>
            </a:br>
            <a:r>
              <a:rPr lang="en-US" dirty="0" err="1"/>
              <a:t>Performance</a:t>
            </a:r>
            <a:br>
              <a:rPr lang="en-US" dirty="0"/>
            </a:br>
            <a:r>
              <a:rPr lang="en-US" dirty="0" err="1"/>
              <a:t>Performance</a:t>
            </a:r>
            <a:endParaRPr lang="en-US" dirty="0"/>
          </a:p>
        </p:txBody>
      </p:sp>
    </p:spTree>
    <p:extLst>
      <p:ext uri="{BB962C8B-B14F-4D97-AF65-F5344CB8AC3E}">
        <p14:creationId xmlns:p14="http://schemas.microsoft.com/office/powerpoint/2010/main" val="143913023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ListView</a:t>
            </a:r>
            <a:r>
              <a:rPr lang="en-US" dirty="0"/>
              <a:t> </a:t>
            </a:r>
            <a:r>
              <a:rPr lang="en-US" dirty="0" err="1"/>
              <a:t>CachingStrategy</a:t>
            </a:r>
            <a:endParaRPr lang="en-US" dirty="0"/>
          </a:p>
        </p:txBody>
      </p:sp>
      <p:pic>
        <p:nvPicPr>
          <p:cNvPr id="8" name="Picture 7" descr="Screen Shot 2016-03-07 at 5.13.31 P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425148" y="1447187"/>
            <a:ext cx="8557180" cy="3234673"/>
          </a:xfrm>
          <a:prstGeom prst="rect">
            <a:avLst/>
          </a:prstGeom>
        </p:spPr>
      </p:pic>
      <p:sp>
        <p:nvSpPr>
          <p:cNvPr id="9" name="Text Placeholder 18"/>
          <p:cNvSpPr txBox="1">
            <a:spLocks/>
          </p:cNvSpPr>
          <p:nvPr/>
        </p:nvSpPr>
        <p:spPr>
          <a:xfrm>
            <a:off x="631642" y="4939872"/>
            <a:ext cx="11467594" cy="1917142"/>
          </a:xfrm>
          <a:prstGeom prst="rect">
            <a:avLst/>
          </a:prstGeom>
        </p:spPr>
        <p:txBody>
          <a:bodyPr vert="horz" wrap="square" lIns="286856" tIns="179284" rIns="286856" bIns="179284"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3200" dirty="0">
                <a:solidFill>
                  <a:schemeClr val="tx1"/>
                </a:solidFill>
                <a:latin typeface="Segoe UI" charset="0"/>
                <a:ea typeface="Segoe UI" charset="0"/>
                <a:cs typeface="Segoe UI" charset="0"/>
              </a:rPr>
              <a:t>✓ Improves scrolling performance</a:t>
            </a:r>
          </a:p>
          <a:p>
            <a:pPr marL="0" indent="0"/>
            <a:r>
              <a:rPr lang="en-US" sz="3200" dirty="0">
                <a:solidFill>
                  <a:schemeClr val="tx1"/>
                </a:solidFill>
                <a:latin typeface="Segoe UI" charset="0"/>
                <a:ea typeface="Segoe UI" charset="0"/>
                <a:cs typeface="Segoe UI" charset="0"/>
              </a:rPr>
              <a:t>✓ Old behavior is currently the default (but likely to change)</a:t>
            </a:r>
          </a:p>
          <a:p>
            <a:pPr marL="0" indent="0"/>
            <a:endParaRPr lang="en-US" sz="3200" dirty="0">
              <a:solidFill>
                <a:schemeClr val="tx1"/>
              </a:solidFill>
              <a:latin typeface="Segoe UI" charset="0"/>
              <a:ea typeface="Segoe UI" charset="0"/>
              <a:cs typeface="Segoe UI" charset="0"/>
            </a:endParaRPr>
          </a:p>
          <a:p>
            <a:pPr marL="0" indent="0"/>
            <a:endParaRPr lang="en-US" sz="3200" dirty="0">
              <a:solidFill>
                <a:schemeClr val="tx1"/>
              </a:solidFill>
              <a:latin typeface="Segoe UI" charset="0"/>
              <a:ea typeface="Segoe UI" charset="0"/>
              <a:cs typeface="Segoe UI" charset="0"/>
            </a:endParaRPr>
          </a:p>
        </p:txBody>
      </p:sp>
    </p:spTree>
    <p:extLst>
      <p:ext uri="{BB962C8B-B14F-4D97-AF65-F5344CB8AC3E}">
        <p14:creationId xmlns:p14="http://schemas.microsoft.com/office/powerpoint/2010/main" val="227021597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XAML Compilation</a:t>
            </a:r>
          </a:p>
        </p:txBody>
      </p:sp>
      <p:grpSp>
        <p:nvGrpSpPr>
          <p:cNvPr id="11" name="Group 10"/>
          <p:cNvGrpSpPr/>
          <p:nvPr/>
        </p:nvGrpSpPr>
        <p:grpSpPr>
          <a:xfrm>
            <a:off x="914399" y="1353420"/>
            <a:ext cx="10749309" cy="4780195"/>
            <a:chOff x="837288" y="2849977"/>
            <a:chExt cx="21885384" cy="9230259"/>
          </a:xfrm>
        </p:grpSpPr>
        <p:sp>
          <p:nvSpPr>
            <p:cNvPr id="4" name="Text Placeholder 2"/>
            <p:cNvSpPr txBox="1">
              <a:spLocks/>
            </p:cNvSpPr>
            <p:nvPr/>
          </p:nvSpPr>
          <p:spPr>
            <a:xfrm>
              <a:off x="2642175" y="2849977"/>
              <a:ext cx="4918300" cy="3551765"/>
            </a:xfrm>
            <a:prstGeom prst="rect">
              <a:avLst/>
            </a:prstGeom>
          </p:spPr>
          <p:txBody>
            <a:bodyPr vert="horz" wrap="square" lIns="286856" tIns="179285" rIns="286856" bIns="179285"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800" dirty="0">
                  <a:solidFill>
                    <a:schemeClr val="tx1"/>
                  </a:solidFill>
                </a:rPr>
                <a:t>XAML</a:t>
              </a:r>
            </a:p>
            <a:p>
              <a:pPr algn="ctr"/>
              <a:endParaRPr lang="en-US" sz="4800" dirty="0">
                <a:solidFill>
                  <a:schemeClr val="tx1"/>
                </a:solidFill>
              </a:endParaRPr>
            </a:p>
          </p:txBody>
        </p:sp>
        <p:sp>
          <p:nvSpPr>
            <p:cNvPr id="5" name="Rectangle 4"/>
            <p:cNvSpPr/>
            <p:nvPr/>
          </p:nvSpPr>
          <p:spPr bwMode="auto">
            <a:xfrm>
              <a:off x="837288" y="8650852"/>
              <a:ext cx="21885384" cy="3429384"/>
            </a:xfrm>
            <a:prstGeom prst="rect">
              <a:avLst/>
            </a:prstGeom>
            <a:solidFill>
              <a:schemeClr val="tx1">
                <a:lumMod val="50000"/>
                <a:lumOff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r>
                <a:rPr lang="en-US" sz="3200" dirty="0">
                  <a:gradFill>
                    <a:gsLst>
                      <a:gs pos="5439">
                        <a:srgbClr val="F8F8F8"/>
                      </a:gs>
                      <a:gs pos="10000">
                        <a:srgbClr val="F8F8F8"/>
                      </a:gs>
                    </a:gsLst>
                    <a:lin ang="5400000" scaled="0"/>
                  </a:gradFill>
                </a:rPr>
                <a:t>Runtime</a:t>
              </a:r>
            </a:p>
          </p:txBody>
        </p:sp>
        <p:sp>
          <p:nvSpPr>
            <p:cNvPr id="6" name="Rectangle 5"/>
            <p:cNvSpPr/>
            <p:nvPr/>
          </p:nvSpPr>
          <p:spPr bwMode="auto">
            <a:xfrm>
              <a:off x="837288" y="4915744"/>
              <a:ext cx="21885382" cy="3436295"/>
            </a:xfrm>
            <a:prstGeom prst="rect">
              <a:avLst/>
            </a:prstGeom>
            <a:solidFill>
              <a:schemeClr val="accent4">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r>
                <a:rPr lang="en-US" sz="3200" dirty="0">
                  <a:gradFill>
                    <a:gsLst>
                      <a:gs pos="5439">
                        <a:srgbClr val="F8F8F8"/>
                      </a:gs>
                      <a:gs pos="10000">
                        <a:srgbClr val="F8F8F8"/>
                      </a:gs>
                    </a:gsLst>
                    <a:lin ang="5400000" scaled="0"/>
                  </a:gradFill>
                </a:rPr>
                <a:t>Compile-time</a:t>
              </a:r>
            </a:p>
          </p:txBody>
        </p:sp>
        <p:sp>
          <p:nvSpPr>
            <p:cNvPr id="7" name="Rounded Rectangle 6"/>
            <p:cNvSpPr/>
            <p:nvPr/>
          </p:nvSpPr>
          <p:spPr bwMode="auto">
            <a:xfrm>
              <a:off x="1136095" y="9019227"/>
              <a:ext cx="6797241" cy="2167006"/>
            </a:xfrm>
            <a:prstGeom prst="roundRect">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r>
                <a:rPr lang="en-US" sz="2800" dirty="0">
                  <a:solidFill>
                    <a:schemeClr val="tx1"/>
                  </a:solidFill>
                </a:rPr>
                <a:t>Parsed and inflated</a:t>
              </a:r>
            </a:p>
          </p:txBody>
        </p:sp>
        <p:sp>
          <p:nvSpPr>
            <p:cNvPr id="8" name="Rounded Rectangle 7"/>
            <p:cNvSpPr/>
            <p:nvPr/>
          </p:nvSpPr>
          <p:spPr bwMode="auto">
            <a:xfrm>
              <a:off x="15757874" y="5802730"/>
              <a:ext cx="6593609" cy="2141014"/>
            </a:xfrm>
            <a:prstGeom prst="roundRect">
              <a:avLst/>
            </a:prstGeom>
            <a:solidFill>
              <a:schemeClr val="accent3">
                <a:lumMod val="40000"/>
                <a:lumOff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r>
                <a:rPr lang="en-US" sz="2800" dirty="0">
                  <a:solidFill>
                    <a:schemeClr val="tx1"/>
                  </a:solidFill>
                </a:rPr>
                <a:t>Parsed &amp; turned into IL</a:t>
              </a:r>
            </a:p>
          </p:txBody>
        </p:sp>
        <p:sp>
          <p:nvSpPr>
            <p:cNvPr id="9" name="Down Arrow 8"/>
            <p:cNvSpPr/>
            <p:nvPr/>
          </p:nvSpPr>
          <p:spPr bwMode="auto">
            <a:xfrm>
              <a:off x="17084986" y="8650851"/>
              <a:ext cx="2465168" cy="2646239"/>
            </a:xfrm>
            <a:prstGeom prst="downArrow">
              <a:avLst/>
            </a:prstGeom>
            <a:solidFill>
              <a:schemeClr val="accent5">
                <a:alpha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endParaRPr lang="en-US" sz="3921" dirty="0">
                <a:gradFill>
                  <a:gsLst>
                    <a:gs pos="5439">
                      <a:srgbClr val="F8F8F8"/>
                    </a:gs>
                    <a:gs pos="10000">
                      <a:srgbClr val="F8F8F8"/>
                    </a:gs>
                  </a:gsLst>
                  <a:lin ang="5400000" scaled="0"/>
                </a:gradFill>
              </a:endParaRPr>
            </a:p>
          </p:txBody>
        </p:sp>
        <p:sp>
          <p:nvSpPr>
            <p:cNvPr id="10" name="Down Arrow 9"/>
            <p:cNvSpPr/>
            <p:nvPr/>
          </p:nvSpPr>
          <p:spPr bwMode="auto">
            <a:xfrm>
              <a:off x="3694642" y="5612227"/>
              <a:ext cx="2465168" cy="2739815"/>
            </a:xfrm>
            <a:prstGeom prst="downArrow">
              <a:avLst/>
            </a:prstGeom>
            <a:solidFill>
              <a:schemeClr val="accent5">
                <a:alpha val="6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91440" rIns="0" bIns="91440" numCol="1" rtlCol="0" anchor="ctr" anchorCtr="0" compatLnSpc="1">
              <a:prstTxWarp prst="textNoShape">
                <a:avLst/>
              </a:prstTxWarp>
            </a:bodyPr>
            <a:lstStyle/>
            <a:p>
              <a:pPr algn="ctr" defTabSz="1828298" fontAlgn="base">
                <a:spcBef>
                  <a:spcPct val="0"/>
                </a:spcBef>
                <a:spcAft>
                  <a:spcPct val="0"/>
                </a:spcAft>
              </a:pPr>
              <a:endParaRPr lang="en-US" sz="3921" dirty="0">
                <a:gradFill>
                  <a:gsLst>
                    <a:gs pos="5439">
                      <a:srgbClr val="F8F8F8"/>
                    </a:gs>
                    <a:gs pos="10000">
                      <a:srgbClr val="F8F8F8"/>
                    </a:gs>
                  </a:gsLst>
                  <a:lin ang="5400000" scaled="0"/>
                </a:gradFill>
              </a:endParaRPr>
            </a:p>
          </p:txBody>
        </p:sp>
      </p:grpSp>
      <p:sp>
        <p:nvSpPr>
          <p:cNvPr id="12" name="Text Placeholder 2"/>
          <p:cNvSpPr txBox="1">
            <a:spLocks/>
          </p:cNvSpPr>
          <p:nvPr/>
        </p:nvSpPr>
        <p:spPr>
          <a:xfrm>
            <a:off x="8384148" y="1353420"/>
            <a:ext cx="2893452" cy="1839399"/>
          </a:xfrm>
          <a:prstGeom prst="rect">
            <a:avLst/>
          </a:prstGeom>
        </p:spPr>
        <p:txBody>
          <a:bodyPr vert="horz" wrap="square" lIns="286856" tIns="179285" rIns="286856" bIns="179285"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800" dirty="0">
                <a:solidFill>
                  <a:schemeClr val="tx1"/>
                </a:solidFill>
              </a:rPr>
              <a:t>XAMLC</a:t>
            </a:r>
          </a:p>
          <a:p>
            <a:pPr algn="ctr"/>
            <a:endParaRPr lang="en-US" sz="4800" dirty="0">
              <a:solidFill>
                <a:schemeClr val="tx1"/>
              </a:solidFill>
            </a:endParaRPr>
          </a:p>
        </p:txBody>
      </p:sp>
    </p:spTree>
    <p:extLst>
      <p:ext uri="{BB962C8B-B14F-4D97-AF65-F5344CB8AC3E}">
        <p14:creationId xmlns:p14="http://schemas.microsoft.com/office/powerpoint/2010/main" val="103589411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Benefits</a:t>
            </a:r>
          </a:p>
        </p:txBody>
      </p:sp>
      <p:sp>
        <p:nvSpPr>
          <p:cNvPr id="9" name="Text Placeholder 18"/>
          <p:cNvSpPr txBox="1">
            <a:spLocks/>
          </p:cNvSpPr>
          <p:nvPr/>
        </p:nvSpPr>
        <p:spPr>
          <a:xfrm>
            <a:off x="363363" y="1308776"/>
            <a:ext cx="11467594" cy="1917142"/>
          </a:xfrm>
          <a:prstGeom prst="rect">
            <a:avLst/>
          </a:prstGeom>
        </p:spPr>
        <p:txBody>
          <a:bodyPr vert="horz" wrap="square" lIns="286856" tIns="179284" rIns="286856" bIns="179284"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4800" dirty="0">
                <a:solidFill>
                  <a:schemeClr val="tx1"/>
                </a:solidFill>
                <a:latin typeface="Segoe UI" charset="0"/>
                <a:ea typeface="Segoe UI" charset="0"/>
                <a:cs typeface="Segoe UI" charset="0"/>
              </a:rPr>
              <a:t>✓ Faster Loading</a:t>
            </a:r>
          </a:p>
          <a:p>
            <a:pPr marL="0" indent="0"/>
            <a:r>
              <a:rPr lang="en-US" sz="4800" dirty="0">
                <a:solidFill>
                  <a:schemeClr val="tx1"/>
                </a:solidFill>
                <a:latin typeface="Segoe UI" charset="0"/>
                <a:ea typeface="Segoe UI" charset="0"/>
                <a:cs typeface="Segoe UI" charset="0"/>
              </a:rPr>
              <a:t>✓ Smaller App Size</a:t>
            </a:r>
          </a:p>
          <a:p>
            <a:pPr marL="0" indent="0"/>
            <a:r>
              <a:rPr lang="en-US" sz="4800" dirty="0">
                <a:solidFill>
                  <a:schemeClr val="tx1"/>
                </a:solidFill>
                <a:latin typeface="Segoe UI" charset="0"/>
                <a:ea typeface="Segoe UI" charset="0"/>
                <a:cs typeface="Segoe UI" charset="0"/>
              </a:rPr>
              <a:t>✓ See XAML errors at build time</a:t>
            </a:r>
          </a:p>
          <a:p>
            <a:pPr marL="0" indent="0"/>
            <a:endParaRPr lang="en-US" sz="4800" dirty="0">
              <a:solidFill>
                <a:schemeClr val="tx1"/>
              </a:solidFill>
              <a:latin typeface="Segoe UI" charset="0"/>
              <a:ea typeface="Segoe UI" charset="0"/>
              <a:cs typeface="Segoe UI" charset="0"/>
            </a:endParaRPr>
          </a:p>
          <a:p>
            <a:pPr marL="0" indent="0"/>
            <a:endParaRPr lang="en-US" sz="4800" dirty="0">
              <a:solidFill>
                <a:schemeClr val="tx1"/>
              </a:solidFill>
              <a:latin typeface="Segoe UI" charset="0"/>
              <a:ea typeface="Segoe UI" charset="0"/>
              <a:cs typeface="Segoe UI" charset="0"/>
            </a:endParaRPr>
          </a:p>
          <a:p>
            <a:pPr marL="0" indent="0"/>
            <a:endParaRPr lang="en-US" sz="4800" dirty="0">
              <a:solidFill>
                <a:schemeClr val="tx1"/>
              </a:solidFill>
              <a:latin typeface="Segoe UI" charset="0"/>
              <a:ea typeface="Segoe UI" charset="0"/>
              <a:cs typeface="Segoe UI" charset="0"/>
            </a:endParaRPr>
          </a:p>
        </p:txBody>
      </p:sp>
    </p:spTree>
    <p:extLst>
      <p:ext uri="{BB962C8B-B14F-4D97-AF65-F5344CB8AC3E}">
        <p14:creationId xmlns:p14="http://schemas.microsoft.com/office/powerpoint/2010/main" val="393524697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r>
              <a:rPr lang="en-US" dirty="0"/>
              <a:t>Presenter Name</a:t>
            </a:r>
          </a:p>
          <a:p>
            <a:r>
              <a:rPr lang="en-US" dirty="0"/>
              <a:t>Presenter Twitter</a:t>
            </a:r>
          </a:p>
          <a:p>
            <a:r>
              <a:rPr lang="en-US" dirty="0"/>
              <a:t>Presenter Title</a:t>
            </a:r>
          </a:p>
        </p:txBody>
      </p:sp>
      <p:sp>
        <p:nvSpPr>
          <p:cNvPr id="3" name="Title 2"/>
          <p:cNvSpPr>
            <a:spLocks noGrp="1"/>
          </p:cNvSpPr>
          <p:nvPr>
            <p:ph type="title"/>
          </p:nvPr>
        </p:nvSpPr>
        <p:spPr/>
        <p:txBody>
          <a:bodyPr/>
          <a:lstStyle/>
          <a:p>
            <a:r>
              <a:rPr lang="en-US" dirty="0"/>
              <a:t>Cross-Platform Native User Interfaces</a:t>
            </a:r>
            <a:br>
              <a:rPr lang="en-US" dirty="0"/>
            </a:br>
            <a:r>
              <a:rPr lang="en-US" dirty="0"/>
              <a:t>with </a:t>
            </a:r>
            <a:r>
              <a:rPr lang="en-US" dirty="0" err="1"/>
              <a:t>Xamarin.Forms</a:t>
            </a:r>
            <a:endParaRPr lang="en-US" dirty="0"/>
          </a:p>
        </p:txBody>
      </p:sp>
    </p:spTree>
    <p:extLst>
      <p:ext uri="{BB962C8B-B14F-4D97-AF65-F5344CB8AC3E}">
        <p14:creationId xmlns:p14="http://schemas.microsoft.com/office/powerpoint/2010/main" val="779480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7185855" cy="2799232"/>
          </a:xfrm>
        </p:spPr>
        <p:txBody>
          <a:bodyPr/>
          <a:lstStyle/>
          <a:p>
            <a:r>
              <a:rPr lang="en-US" dirty="0"/>
              <a:t>Design &amp; Controls</a:t>
            </a:r>
          </a:p>
        </p:txBody>
      </p:sp>
    </p:spTree>
    <p:extLst>
      <p:ext uri="{BB962C8B-B14F-4D97-AF65-F5344CB8AC3E}">
        <p14:creationId xmlns:p14="http://schemas.microsoft.com/office/powerpoint/2010/main" val="176669524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p:txBody>
          <a:bodyPr/>
          <a:lstStyle/>
          <a:p>
            <a:r>
              <a:rPr lang="en-US" dirty="0"/>
              <a:t>Data Templates</a:t>
            </a:r>
          </a:p>
        </p:txBody>
      </p:sp>
      <p:pic>
        <p:nvPicPr>
          <p:cNvPr id="3" name="Picture 2"/>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853223" y="863600"/>
            <a:ext cx="6309064" cy="5765800"/>
          </a:xfrm>
          <a:prstGeom prst="rect">
            <a:avLst/>
          </a:prstGeom>
        </p:spPr>
      </p:pic>
    </p:spTree>
    <p:extLst>
      <p:ext uri="{BB962C8B-B14F-4D97-AF65-F5344CB8AC3E}">
        <p14:creationId xmlns:p14="http://schemas.microsoft.com/office/powerpoint/2010/main" val="215876618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CarouselView</a:t>
            </a:r>
            <a:endParaRPr lang="en-US" dirty="0"/>
          </a:p>
        </p:txBody>
      </p:sp>
      <p:sp>
        <p:nvSpPr>
          <p:cNvPr id="4" name="Content Placeholder 5"/>
          <p:cNvSpPr txBox="1">
            <a:spLocks/>
          </p:cNvSpPr>
          <p:nvPr/>
        </p:nvSpPr>
        <p:spPr>
          <a:xfrm>
            <a:off x="667544" y="1377156"/>
            <a:ext cx="5428456" cy="4716140"/>
          </a:xfrm>
          <a:prstGeom prst="rect">
            <a:avLst/>
          </a:prstGeom>
        </p:spPr>
        <p:txBody>
          <a:bodyPr/>
          <a:lstStyle>
            <a:lvl1pPr marL="0" indent="0" algn="l" defTabSz="914400" rtl="0" eaLnBrk="1" latinLnBrk="0" hangingPunct="1">
              <a:lnSpc>
                <a:spcPct val="100000"/>
              </a:lnSpc>
              <a:spcBef>
                <a:spcPts val="1000"/>
              </a:spcBef>
              <a:buFont typeface="Arial"/>
              <a:buNone/>
              <a:defRPr sz="5000" b="0" i="0" kern="1200">
                <a:solidFill>
                  <a:srgbClr val="32414E"/>
                </a:solidFill>
                <a:latin typeface="Segoe UI" charset="0"/>
                <a:ea typeface="Segoe UI" charset="0"/>
                <a:cs typeface="Segoe UI" charset="0"/>
              </a:defRPr>
            </a:lvl1pPr>
            <a:lvl2pPr marL="693738" indent="-693738"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2pPr>
            <a:lvl3pPr marL="1389063" indent="-674688" algn="l" defTabSz="914400" rtl="0" eaLnBrk="1" latinLnBrk="0" hangingPunct="1">
              <a:lnSpc>
                <a:spcPct val="100000"/>
              </a:lnSpc>
              <a:spcBef>
                <a:spcPts val="500"/>
              </a:spcBef>
              <a:buFont typeface=".AppleSystemUIFont" charset="0"/>
              <a:buChar char="–"/>
              <a:tabLst/>
              <a:defRPr sz="5000" b="0" i="0" kern="1200">
                <a:solidFill>
                  <a:srgbClr val="32414E"/>
                </a:solidFill>
                <a:latin typeface="Segoe UI" charset="0"/>
                <a:ea typeface="Segoe UI" charset="0"/>
                <a:cs typeface="Segoe UI" charset="0"/>
              </a:defRPr>
            </a:lvl3pPr>
            <a:lvl4pPr marL="2063750" indent="-655638"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4pPr>
            <a:lvl5pPr marL="2698750" indent="-635000" algn="l" defTabSz="914400" rtl="0" eaLnBrk="1" latinLnBrk="0" hangingPunct="1">
              <a:lnSpc>
                <a:spcPct val="100000"/>
              </a:lnSpc>
              <a:spcBef>
                <a:spcPts val="500"/>
              </a:spcBef>
              <a:buFont typeface="Arial"/>
              <a:buChar char="•"/>
              <a:tabLst/>
              <a:defRPr sz="5000" b="0" i="0" kern="1200">
                <a:solidFill>
                  <a:srgbClr val="32414E"/>
                </a:solidFill>
                <a:latin typeface="Segoe UI" charset="0"/>
                <a:ea typeface="Segoe UI" charset="0"/>
                <a:cs typeface="Segoe U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buFont typeface="Arial" charset="0"/>
              <a:buChar char="•"/>
            </a:pPr>
            <a:r>
              <a:rPr lang="en-US" sz="4000" dirty="0">
                <a:solidFill>
                  <a:schemeClr val="tx1"/>
                </a:solidFill>
              </a:rPr>
              <a:t>Embeddable Carousel</a:t>
            </a:r>
          </a:p>
          <a:p>
            <a:pPr marL="457200" indent="-457200">
              <a:buFont typeface="Arial" charset="0"/>
              <a:buChar char="•"/>
            </a:pPr>
            <a:r>
              <a:rPr lang="en-US" sz="4000" dirty="0" err="1">
                <a:solidFill>
                  <a:schemeClr val="tx1"/>
                </a:solidFill>
              </a:rPr>
              <a:t>ItemTemplate</a:t>
            </a:r>
            <a:r>
              <a:rPr lang="en-US" sz="4000" dirty="0">
                <a:solidFill>
                  <a:schemeClr val="tx1"/>
                </a:solidFill>
              </a:rPr>
              <a:t> &amp; </a:t>
            </a:r>
            <a:r>
              <a:rPr lang="en-US" sz="4000" dirty="0" err="1">
                <a:solidFill>
                  <a:schemeClr val="tx1"/>
                </a:solidFill>
              </a:rPr>
              <a:t>DataTemplates</a:t>
            </a:r>
            <a:endParaRPr lang="en-US" sz="4000" dirty="0">
              <a:solidFill>
                <a:schemeClr val="tx1"/>
              </a:solidFill>
            </a:endParaRPr>
          </a:p>
          <a:p>
            <a:pPr marL="457200" indent="-457200">
              <a:buFont typeface="Arial" charset="0"/>
              <a:buChar char="•"/>
            </a:pPr>
            <a:r>
              <a:rPr lang="en-US" sz="4000" dirty="0">
                <a:solidFill>
                  <a:schemeClr val="tx1"/>
                </a:solidFill>
              </a:rPr>
              <a:t>Highly customizable &amp; Virtualized</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738937" y="1193292"/>
            <a:ext cx="4722231" cy="4864100"/>
          </a:xfrm>
          <a:prstGeom prst="rect">
            <a:avLst/>
          </a:prstGeom>
        </p:spPr>
      </p:pic>
    </p:spTree>
    <p:extLst>
      <p:ext uri="{BB962C8B-B14F-4D97-AF65-F5344CB8AC3E}">
        <p14:creationId xmlns:p14="http://schemas.microsoft.com/office/powerpoint/2010/main" val="216221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p:txBody>
          <a:bodyPr/>
          <a:lstStyle/>
          <a:p>
            <a:r>
              <a:rPr lang="en-US" dirty="0"/>
              <a:t>Effects I</a:t>
            </a:r>
            <a:endParaRPr lang="en-US" dirty="0">
              <a:latin typeface="Consolas"/>
              <a:cs typeface="Consolas"/>
            </a:endParaRPr>
          </a:p>
        </p:txBody>
      </p:sp>
      <p:sp>
        <p:nvSpPr>
          <p:cNvPr id="5" name="Text Placeholder 18"/>
          <p:cNvSpPr txBox="1">
            <a:spLocks/>
          </p:cNvSpPr>
          <p:nvPr/>
        </p:nvSpPr>
        <p:spPr>
          <a:xfrm>
            <a:off x="667512" y="1180084"/>
            <a:ext cx="10123569" cy="4967716"/>
          </a:xfrm>
          <a:prstGeom prst="rect">
            <a:avLst/>
          </a:prstGeom>
        </p:spPr>
        <p:txBody>
          <a:bodyPr vert="horz" wrap="square" lIns="143428" tIns="89642" rIns="143428" bIns="89642"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3300" dirty="0">
                <a:solidFill>
                  <a:schemeClr val="tx1"/>
                </a:solidFill>
                <a:latin typeface="Segoe UI" charset="0"/>
                <a:ea typeface="Segoe UI" charset="0"/>
                <a:cs typeface="Segoe UI" charset="0"/>
              </a:rPr>
              <a:t>✓ Custom renderer “lite”</a:t>
            </a:r>
          </a:p>
          <a:p>
            <a:pPr marL="0" indent="0"/>
            <a:r>
              <a:rPr lang="en-US" sz="3300" dirty="0">
                <a:solidFill>
                  <a:schemeClr val="tx1"/>
                </a:solidFill>
                <a:latin typeface="Segoe UI" charset="0"/>
                <a:ea typeface="Segoe UI" charset="0"/>
                <a:cs typeface="Segoe UI" charset="0"/>
              </a:rPr>
              <a:t>✓ Change properties on the native control</a:t>
            </a:r>
          </a:p>
          <a:p>
            <a:pPr marL="0" indent="0"/>
            <a:r>
              <a:rPr lang="en-US" sz="3300" dirty="0">
                <a:solidFill>
                  <a:schemeClr val="tx1"/>
                </a:solidFill>
                <a:latin typeface="Segoe UI" charset="0"/>
                <a:ea typeface="Segoe UI" charset="0"/>
                <a:cs typeface="Segoe UI" charset="0"/>
              </a:rPr>
              <a:t>✓ Optional</a:t>
            </a:r>
          </a:p>
          <a:p>
            <a:pPr marL="0" indent="0"/>
            <a:r>
              <a:rPr lang="en-US" sz="3300" dirty="0">
                <a:solidFill>
                  <a:schemeClr val="tx1"/>
                </a:solidFill>
                <a:latin typeface="Segoe UI" charset="0"/>
                <a:ea typeface="Segoe UI" charset="0"/>
                <a:cs typeface="Segoe UI" charset="0"/>
              </a:rPr>
              <a:t>✓ “</a:t>
            </a:r>
            <a:r>
              <a:rPr lang="en-US" sz="3300" dirty="0" err="1">
                <a:solidFill>
                  <a:schemeClr val="tx1"/>
                </a:solidFill>
                <a:latin typeface="Segoe UI" charset="0"/>
                <a:ea typeface="Segoe UI" charset="0"/>
                <a:cs typeface="Segoe UI" charset="0"/>
              </a:rPr>
              <a:t>stringly</a:t>
            </a:r>
            <a:r>
              <a:rPr lang="en-US" sz="3300" dirty="0">
                <a:solidFill>
                  <a:schemeClr val="tx1"/>
                </a:solidFill>
                <a:latin typeface="Segoe UI" charset="0"/>
                <a:ea typeface="Segoe UI" charset="0"/>
                <a:cs typeface="Segoe UI" charset="0"/>
              </a:rPr>
              <a:t>-typed”</a:t>
            </a:r>
          </a:p>
          <a:p>
            <a:pPr marL="0" indent="0"/>
            <a:endParaRPr lang="en-US" sz="3300" dirty="0">
              <a:solidFill>
                <a:schemeClr val="tx1"/>
              </a:solidFill>
              <a:latin typeface="Segoe UI" charset="0"/>
              <a:ea typeface="Segoe UI" charset="0"/>
              <a:cs typeface="Segoe UI" charset="0"/>
            </a:endParaRPr>
          </a:p>
          <a:p>
            <a:pPr marL="0" indent="0"/>
            <a:r>
              <a:rPr lang="en-US" sz="3300" b="1" dirty="0">
                <a:solidFill>
                  <a:schemeClr val="tx1"/>
                </a:solidFill>
                <a:latin typeface="Segoe UI" charset="0"/>
                <a:ea typeface="Segoe UI" charset="0"/>
                <a:cs typeface="Segoe UI" charset="0"/>
              </a:rPr>
              <a:t>X</a:t>
            </a:r>
            <a:r>
              <a:rPr lang="en-US" sz="3300" dirty="0">
                <a:solidFill>
                  <a:schemeClr val="tx1"/>
                </a:solidFill>
                <a:latin typeface="Segoe UI" charset="0"/>
                <a:ea typeface="Segoe UI" charset="0"/>
                <a:cs typeface="Segoe UI" charset="0"/>
              </a:rPr>
              <a:t>  </a:t>
            </a:r>
            <a:r>
              <a:rPr lang="en-US" sz="3300" i="1" dirty="0">
                <a:solidFill>
                  <a:schemeClr val="tx1"/>
                </a:solidFill>
                <a:latin typeface="Segoe UI" charset="0"/>
                <a:ea typeface="Segoe UI" charset="0"/>
                <a:cs typeface="Segoe UI" charset="0"/>
              </a:rPr>
              <a:t>No methods or events</a:t>
            </a:r>
          </a:p>
          <a:p>
            <a:pPr marL="0" indent="0"/>
            <a:r>
              <a:rPr lang="en-US" sz="3300" b="1" dirty="0">
                <a:solidFill>
                  <a:schemeClr val="tx1"/>
                </a:solidFill>
                <a:latin typeface="Segoe UI" charset="0"/>
                <a:ea typeface="Segoe UI" charset="0"/>
                <a:cs typeface="Segoe UI" charset="0"/>
              </a:rPr>
              <a:t>X</a:t>
            </a:r>
            <a:r>
              <a:rPr lang="en-US" sz="3300" dirty="0">
                <a:solidFill>
                  <a:schemeClr val="tx1"/>
                </a:solidFill>
                <a:latin typeface="Segoe UI" charset="0"/>
                <a:ea typeface="Segoe UI" charset="0"/>
                <a:cs typeface="Segoe UI" charset="0"/>
              </a:rPr>
              <a:t>  </a:t>
            </a:r>
            <a:r>
              <a:rPr lang="en-US" sz="3300" i="1" dirty="0">
                <a:solidFill>
                  <a:schemeClr val="tx1"/>
                </a:solidFill>
                <a:latin typeface="Segoe UI" charset="0"/>
                <a:ea typeface="Segoe UI" charset="0"/>
                <a:cs typeface="Segoe UI" charset="0"/>
              </a:rPr>
              <a:t>No replacing the control</a:t>
            </a:r>
          </a:p>
          <a:p>
            <a:pPr marL="0" indent="0"/>
            <a:endParaRPr lang="en-US" sz="3300" dirty="0">
              <a:solidFill>
                <a:schemeClr val="tx1"/>
              </a:solidFill>
              <a:latin typeface="Segoe UI" charset="0"/>
              <a:ea typeface="Segoe UI" charset="0"/>
              <a:cs typeface="Segoe UI" charset="0"/>
            </a:endParaRPr>
          </a:p>
          <a:p>
            <a:pPr marL="0" indent="0"/>
            <a:endParaRPr lang="en-US" sz="3300" dirty="0">
              <a:solidFill>
                <a:schemeClr val="tx1"/>
              </a:solidFill>
              <a:latin typeface="Segoe UI" charset="0"/>
              <a:ea typeface="Segoe UI" charset="0"/>
              <a:cs typeface="Segoe UI" charset="0"/>
            </a:endParaRPr>
          </a:p>
        </p:txBody>
      </p:sp>
    </p:spTree>
    <p:extLst>
      <p:ext uri="{BB962C8B-B14F-4D97-AF65-F5344CB8AC3E}">
        <p14:creationId xmlns:p14="http://schemas.microsoft.com/office/powerpoint/2010/main" val="300858706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p:txBody>
          <a:bodyPr/>
          <a:lstStyle/>
          <a:p>
            <a:r>
              <a:rPr lang="en-US" dirty="0"/>
              <a:t>Effects II</a:t>
            </a:r>
            <a:endParaRPr lang="en-US" dirty="0">
              <a:latin typeface="Consolas"/>
              <a:cs typeface="Consolas"/>
            </a:endParaRPr>
          </a:p>
        </p:txBody>
      </p:sp>
      <p:sp>
        <p:nvSpPr>
          <p:cNvPr id="2" name="Rectangle 1"/>
          <p:cNvSpPr/>
          <p:nvPr/>
        </p:nvSpPr>
        <p:spPr>
          <a:xfrm>
            <a:off x="214221" y="1358257"/>
            <a:ext cx="12071407" cy="830997"/>
          </a:xfrm>
          <a:prstGeom prst="rect">
            <a:avLst/>
          </a:prstGeom>
        </p:spPr>
        <p:txBody>
          <a:bodyPr wrap="square">
            <a:spAutoFit/>
          </a:bodyPr>
          <a:lstStyle/>
          <a:p>
            <a:r>
              <a:rPr lang="en-US" sz="2400" dirty="0" err="1">
                <a:latin typeface="Consolas"/>
                <a:cs typeface="Consolas"/>
              </a:rPr>
              <a:t>entry.Effects.Add</a:t>
            </a:r>
            <a:r>
              <a:rPr lang="en-US" sz="2400" dirty="0">
                <a:latin typeface="Consolas"/>
                <a:cs typeface="Consolas"/>
              </a:rPr>
              <a:t> (</a:t>
            </a:r>
            <a:r>
              <a:rPr lang="en-US" sz="2400" dirty="0" err="1">
                <a:latin typeface="Consolas"/>
                <a:cs typeface="Consolas"/>
              </a:rPr>
              <a:t>Effect.Resolve</a:t>
            </a:r>
            <a:r>
              <a:rPr lang="en-US" sz="2400" dirty="0">
                <a:latin typeface="Consolas"/>
                <a:cs typeface="Consolas"/>
              </a:rPr>
              <a:t>("</a:t>
            </a:r>
            <a:r>
              <a:rPr lang="en-US" sz="2400" dirty="0" err="1">
                <a:latin typeface="Consolas"/>
                <a:cs typeface="Consolas"/>
              </a:rPr>
              <a:t>Xamarin.BorderEffect</a:t>
            </a:r>
            <a:r>
              <a:rPr lang="en-US" sz="2400" dirty="0">
                <a:latin typeface="Consolas"/>
                <a:cs typeface="Consolas"/>
              </a:rPr>
              <a:t>"));</a:t>
            </a:r>
            <a:br>
              <a:rPr lang="en-US" sz="2400" dirty="0">
                <a:latin typeface="Consolas"/>
                <a:cs typeface="Consolas"/>
              </a:rPr>
            </a:br>
            <a:endParaRPr lang="en-US" sz="2400" dirty="0">
              <a:latin typeface="Consolas"/>
              <a:cs typeface="Consolas"/>
            </a:endParaRPr>
          </a:p>
        </p:txBody>
      </p:sp>
      <p:pic>
        <p:nvPicPr>
          <p:cNvPr id="5" name="Picture 4" descr="Screen Shot 2016-03-07 at 5.12.24 PM.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925939" y="2143087"/>
            <a:ext cx="6647970" cy="4441657"/>
          </a:xfrm>
          <a:prstGeom prst="rect">
            <a:avLst/>
          </a:prstGeom>
        </p:spPr>
      </p:pic>
    </p:spTree>
    <p:extLst>
      <p:ext uri="{BB962C8B-B14F-4D97-AF65-F5344CB8AC3E}">
        <p14:creationId xmlns:p14="http://schemas.microsoft.com/office/powerpoint/2010/main" val="310119019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7185855" cy="2799232"/>
          </a:xfrm>
        </p:spPr>
        <p:txBody>
          <a:bodyPr/>
          <a:lstStyle/>
          <a:p>
            <a:r>
              <a:rPr lang="en-US" dirty="0"/>
              <a:t>So much more</a:t>
            </a:r>
          </a:p>
        </p:txBody>
      </p:sp>
    </p:spTree>
    <p:extLst>
      <p:ext uri="{BB962C8B-B14F-4D97-AF65-F5344CB8AC3E}">
        <p14:creationId xmlns:p14="http://schemas.microsoft.com/office/powerpoint/2010/main" val="39930199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p:txBody>
          <a:bodyPr/>
          <a:lstStyle/>
          <a:p>
            <a:r>
              <a:rPr lang="en-US" dirty="0"/>
              <a:t>XAML Previewer</a:t>
            </a:r>
          </a:p>
        </p:txBody>
      </p:sp>
      <p:pic>
        <p:nvPicPr>
          <p:cNvPr id="3" name="Picture 2"/>
          <p:cNvPicPr>
            <a:picLocks noChangeAspect="1"/>
          </p:cNvPicPr>
          <p:nvPr/>
        </p:nvPicPr>
        <p:blipFill>
          <a:blip r:embed="rId2"/>
          <a:stretch>
            <a:fillRect/>
          </a:stretch>
        </p:blipFill>
        <p:spPr>
          <a:xfrm>
            <a:off x="-1175370" y="1193292"/>
            <a:ext cx="14606336" cy="5550408"/>
          </a:xfrm>
          <a:prstGeom prst="rect">
            <a:avLst/>
          </a:prstGeom>
        </p:spPr>
      </p:pic>
    </p:spTree>
    <p:extLst>
      <p:ext uri="{BB962C8B-B14F-4D97-AF65-F5344CB8AC3E}">
        <p14:creationId xmlns:p14="http://schemas.microsoft.com/office/powerpoint/2010/main" val="401824494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536641"/>
            <a:ext cx="12589329" cy="7280341"/>
          </a:xfrm>
          <a:prstGeom prst="rect">
            <a:avLst/>
          </a:prstGeom>
        </p:spPr>
      </p:pic>
      <p:sp>
        <p:nvSpPr>
          <p:cNvPr id="2" name="Title 1"/>
          <p:cNvSpPr>
            <a:spLocks noGrp="1"/>
          </p:cNvSpPr>
          <p:nvPr>
            <p:ph type="title" idx="4294967295"/>
          </p:nvPr>
        </p:nvSpPr>
        <p:spPr>
          <a:xfrm>
            <a:off x="938213" y="50800"/>
            <a:ext cx="11253787" cy="1143000"/>
          </a:xfrm>
        </p:spPr>
        <p:txBody>
          <a:bodyPr/>
          <a:lstStyle/>
          <a:p>
            <a:r>
              <a:rPr lang="en-US" dirty="0"/>
              <a:t>URL Navigation</a:t>
            </a:r>
          </a:p>
        </p:txBody>
      </p:sp>
    </p:spTree>
    <p:extLst>
      <p:ext uri="{BB962C8B-B14F-4D97-AF65-F5344CB8AC3E}">
        <p14:creationId xmlns:p14="http://schemas.microsoft.com/office/powerpoint/2010/main" val="408041907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en-US" dirty="0"/>
          </a:p>
        </p:txBody>
      </p:sp>
      <p:sp>
        <p:nvSpPr>
          <p:cNvPr id="2" name="Title 1"/>
          <p:cNvSpPr>
            <a:spLocks noGrp="1"/>
          </p:cNvSpPr>
          <p:nvPr>
            <p:ph type="title"/>
          </p:nvPr>
        </p:nvSpPr>
        <p:spPr/>
        <p:txBody>
          <a:bodyPr/>
          <a:lstStyle/>
          <a:p>
            <a:r>
              <a:rPr lang="en-US" dirty="0" err="1"/>
              <a:t>DataPages</a:t>
            </a:r>
            <a:endParaRPr lang="en-US" dirty="0"/>
          </a:p>
        </p:txBody>
      </p:sp>
      <p:pic>
        <p:nvPicPr>
          <p:cNvPr id="3" name="Picture 2"/>
          <p:cNvPicPr>
            <a:picLocks noChangeAspect="1"/>
          </p:cNvPicPr>
          <p:nvPr/>
        </p:nvPicPr>
        <p:blipFill>
          <a:blip r:embed="rId2"/>
          <a:stretch>
            <a:fillRect/>
          </a:stretch>
        </p:blipFill>
        <p:spPr>
          <a:xfrm>
            <a:off x="0" y="1096114"/>
            <a:ext cx="12192000" cy="4665773"/>
          </a:xfrm>
          <a:prstGeom prst="rect">
            <a:avLst/>
          </a:prstGeom>
        </p:spPr>
      </p:pic>
      <p:sp>
        <p:nvSpPr>
          <p:cNvPr id="4" name="Rectangle 3"/>
          <p:cNvSpPr/>
          <p:nvPr/>
        </p:nvSpPr>
        <p:spPr>
          <a:xfrm>
            <a:off x="0" y="6044168"/>
            <a:ext cx="12192000" cy="400110"/>
          </a:xfrm>
          <a:prstGeom prst="rect">
            <a:avLst/>
          </a:prstGeom>
        </p:spPr>
        <p:txBody>
          <a:bodyPr wrap="square">
            <a:spAutoFit/>
          </a:bodyPr>
          <a:lstStyle/>
          <a:p>
            <a:pPr algn="ctr"/>
            <a:r>
              <a:rPr lang="en-US" sz="2000" dirty="0"/>
              <a:t>https://</a:t>
            </a:r>
            <a:r>
              <a:rPr lang="en-US" sz="2000" dirty="0" err="1"/>
              <a:t>developer.xamarin.com</a:t>
            </a:r>
            <a:r>
              <a:rPr lang="en-US" sz="2000" dirty="0"/>
              <a:t>/guides/</a:t>
            </a:r>
            <a:r>
              <a:rPr lang="en-US" sz="2000" dirty="0" err="1"/>
              <a:t>xamarin</a:t>
            </a:r>
            <a:r>
              <a:rPr lang="en-US" sz="2000" dirty="0"/>
              <a:t>-forms/</a:t>
            </a:r>
            <a:r>
              <a:rPr lang="en-US" sz="2000" dirty="0" err="1"/>
              <a:t>datapages</a:t>
            </a:r>
            <a:r>
              <a:rPr lang="en-US" sz="2000" dirty="0"/>
              <a:t>/</a:t>
            </a:r>
          </a:p>
        </p:txBody>
      </p:sp>
    </p:spTree>
    <p:extLst>
      <p:ext uri="{BB962C8B-B14F-4D97-AF65-F5344CB8AC3E}">
        <p14:creationId xmlns:p14="http://schemas.microsoft.com/office/powerpoint/2010/main" val="149959118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en-US" dirty="0"/>
          </a:p>
        </p:txBody>
      </p:sp>
      <p:sp>
        <p:nvSpPr>
          <p:cNvPr id="2" name="Title 1"/>
          <p:cNvSpPr>
            <a:spLocks noGrp="1"/>
          </p:cNvSpPr>
          <p:nvPr>
            <p:ph type="title"/>
          </p:nvPr>
        </p:nvSpPr>
        <p:spPr/>
        <p:txBody>
          <a:bodyPr/>
          <a:lstStyle/>
          <a:p>
            <a:r>
              <a:rPr lang="en-US" dirty="0"/>
              <a:t>Themes</a:t>
            </a:r>
          </a:p>
        </p:txBody>
      </p:sp>
      <p:pic>
        <p:nvPicPr>
          <p:cNvPr id="3" name="Picture 2"/>
          <p:cNvPicPr>
            <a:picLocks noChangeAspect="1"/>
          </p:cNvPicPr>
          <p:nvPr/>
        </p:nvPicPr>
        <p:blipFill>
          <a:blip r:embed="rId2"/>
          <a:stretch>
            <a:fillRect/>
          </a:stretch>
        </p:blipFill>
        <p:spPr>
          <a:xfrm>
            <a:off x="0" y="1102715"/>
            <a:ext cx="12192000" cy="4677971"/>
          </a:xfrm>
          <a:prstGeom prst="rect">
            <a:avLst/>
          </a:prstGeom>
        </p:spPr>
      </p:pic>
      <p:sp>
        <p:nvSpPr>
          <p:cNvPr id="4" name="Rectangle 3"/>
          <p:cNvSpPr/>
          <p:nvPr/>
        </p:nvSpPr>
        <p:spPr>
          <a:xfrm>
            <a:off x="0" y="6069568"/>
            <a:ext cx="12192000" cy="461665"/>
          </a:xfrm>
          <a:prstGeom prst="rect">
            <a:avLst/>
          </a:prstGeom>
        </p:spPr>
        <p:txBody>
          <a:bodyPr wrap="square">
            <a:spAutoFit/>
          </a:bodyPr>
          <a:lstStyle/>
          <a:p>
            <a:pPr algn="ctr"/>
            <a:r>
              <a:rPr lang="en-US" sz="2400" dirty="0"/>
              <a:t>https://</a:t>
            </a:r>
            <a:r>
              <a:rPr lang="en-US" sz="2400" dirty="0" err="1"/>
              <a:t>developer.xamarin.com</a:t>
            </a:r>
            <a:r>
              <a:rPr lang="en-US" sz="2400" dirty="0"/>
              <a:t>/guides/</a:t>
            </a:r>
            <a:r>
              <a:rPr lang="en-US" sz="2400" dirty="0" err="1"/>
              <a:t>xamarin</a:t>
            </a:r>
            <a:r>
              <a:rPr lang="en-US" sz="2400" dirty="0"/>
              <a:t>-forms/themes/</a:t>
            </a:r>
          </a:p>
        </p:txBody>
      </p:sp>
    </p:spTree>
    <p:extLst>
      <p:ext uri="{BB962C8B-B14F-4D97-AF65-F5344CB8AC3E}">
        <p14:creationId xmlns:p14="http://schemas.microsoft.com/office/powerpoint/2010/main" val="325262406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689738" y="5284101"/>
            <a:ext cx="8814844" cy="1106457"/>
          </a:xfrm>
        </p:spPr>
        <p:txBody>
          <a:bodyPr/>
          <a:lstStyle/>
          <a:p>
            <a:pPr marL="0" indent="0" algn="ctr">
              <a:spcAft>
                <a:spcPts val="588"/>
              </a:spcAft>
              <a:buNone/>
            </a:pPr>
            <a:r>
              <a:rPr lang="en-US" sz="2745" dirty="0">
                <a:gradFill>
                  <a:gsLst>
                    <a:gs pos="2917">
                      <a:schemeClr val="tx1"/>
                    </a:gs>
                    <a:gs pos="30000">
                      <a:schemeClr val="tx1"/>
                    </a:gs>
                  </a:gsLst>
                  <a:lin ang="5400000" scaled="0"/>
                </a:gradFill>
              </a:rPr>
              <a:t>Build native UIs for iOS, Android, and Windows </a:t>
            </a:r>
          </a:p>
          <a:p>
            <a:pPr marL="0" indent="0" algn="ctr">
              <a:spcAft>
                <a:spcPts val="588"/>
              </a:spcAft>
              <a:buNone/>
            </a:pPr>
            <a:r>
              <a:rPr lang="en-US" sz="2745" dirty="0">
                <a:gradFill>
                  <a:gsLst>
                    <a:gs pos="2917">
                      <a:schemeClr val="tx1"/>
                    </a:gs>
                    <a:gs pos="30000">
                      <a:schemeClr val="tx1"/>
                    </a:gs>
                  </a:gsLst>
                  <a:lin ang="5400000" scaled="0"/>
                </a:gradFill>
              </a:rPr>
              <a:t>from a single, shared C# codebase.</a:t>
            </a:r>
          </a:p>
        </p:txBody>
      </p:sp>
      <p:sp>
        <p:nvSpPr>
          <p:cNvPr id="24" name="Title 23"/>
          <p:cNvSpPr>
            <a:spLocks noGrp="1"/>
          </p:cNvSpPr>
          <p:nvPr>
            <p:ph type="title"/>
          </p:nvPr>
        </p:nvSpPr>
        <p:spPr>
          <a:xfrm>
            <a:off x="269240" y="366216"/>
            <a:ext cx="11655840" cy="899537"/>
          </a:xfrm>
        </p:spPr>
        <p:txBody>
          <a:bodyPr/>
          <a:lstStyle/>
          <a:p>
            <a:pPr algn="ctr"/>
            <a:r>
              <a:rPr lang="en-US" dirty="0"/>
              <a:t>Meet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787711" y="1628577"/>
            <a:ext cx="8616577" cy="3600846"/>
          </a:xfrm>
          <a:prstGeom prst="rect">
            <a:avLst/>
          </a:prstGeom>
        </p:spPr>
      </p:pic>
    </p:spTree>
    <p:extLst>
      <p:ext uri="{BB962C8B-B14F-4D97-AF65-F5344CB8AC3E}">
        <p14:creationId xmlns:p14="http://schemas.microsoft.com/office/powerpoint/2010/main" val="40425963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3C90D1"/>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36575" y="288925"/>
            <a:ext cx="11655425" cy="900113"/>
          </a:xfrm>
        </p:spPr>
        <p:txBody>
          <a:bodyPr/>
          <a:lstStyle/>
          <a:p>
            <a:r>
              <a:rPr lang="en-US" dirty="0">
                <a:solidFill>
                  <a:schemeClr val="bg1"/>
                </a:solidFill>
              </a:rPr>
              <a:t>Native Embedding</a:t>
            </a:r>
          </a:p>
        </p:txBody>
      </p:sp>
      <p:pic>
        <p:nvPicPr>
          <p:cNvPr id="3" name="Picture 2"/>
          <p:cNvPicPr>
            <a:picLocks noChangeAspect="1"/>
          </p:cNvPicPr>
          <p:nvPr/>
        </p:nvPicPr>
        <p:blipFill>
          <a:blip r:embed="rId3"/>
          <a:stretch>
            <a:fillRect/>
          </a:stretch>
        </p:blipFill>
        <p:spPr>
          <a:xfrm>
            <a:off x="667512" y="1484840"/>
            <a:ext cx="10845800" cy="6858000"/>
          </a:xfrm>
          <a:prstGeom prst="rect">
            <a:avLst/>
          </a:prstGeom>
        </p:spPr>
      </p:pic>
    </p:spTree>
    <p:extLst>
      <p:ext uri="{BB962C8B-B14F-4D97-AF65-F5344CB8AC3E}">
        <p14:creationId xmlns:p14="http://schemas.microsoft.com/office/powerpoint/2010/main" val="146991328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endParaRPr lang="en-US"/>
          </a:p>
        </p:txBody>
      </p:sp>
      <p:sp>
        <p:nvSpPr>
          <p:cNvPr id="2" name="Title 1"/>
          <p:cNvSpPr>
            <a:spLocks noGrp="1"/>
          </p:cNvSpPr>
          <p:nvPr>
            <p:ph type="title"/>
          </p:nvPr>
        </p:nvSpPr>
        <p:spPr/>
        <p:txBody>
          <a:bodyPr/>
          <a:lstStyle/>
          <a:p>
            <a:r>
              <a:rPr lang="en-US" dirty="0"/>
              <a:t>Native Embedding</a:t>
            </a:r>
          </a:p>
        </p:txBody>
      </p:sp>
      <p:pic>
        <p:nvPicPr>
          <p:cNvPr id="4" name="Native.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020050" y="455084"/>
            <a:ext cx="3543300" cy="5905500"/>
          </a:xfrm>
          <a:prstGeom prst="rect">
            <a:avLst/>
          </a:prstGeom>
        </p:spPr>
      </p:pic>
      <p:pic>
        <p:nvPicPr>
          <p:cNvPr id="6" name="Picture 5"/>
          <p:cNvPicPr>
            <a:picLocks noChangeAspect="1"/>
          </p:cNvPicPr>
          <p:nvPr/>
        </p:nvPicPr>
        <p:blipFill>
          <a:blip r:embed="rId6"/>
          <a:stretch>
            <a:fillRect/>
          </a:stretch>
        </p:blipFill>
        <p:spPr>
          <a:xfrm>
            <a:off x="409575" y="1869821"/>
            <a:ext cx="7400394" cy="3400679"/>
          </a:xfrm>
          <a:prstGeom prst="rect">
            <a:avLst/>
          </a:prstGeom>
        </p:spPr>
      </p:pic>
    </p:spTree>
    <p:extLst>
      <p:ext uri="{BB962C8B-B14F-4D97-AF65-F5344CB8AC3E}">
        <p14:creationId xmlns:p14="http://schemas.microsoft.com/office/powerpoint/2010/main" val="34502952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0" y="1685952"/>
            <a:ext cx="12192000"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lnSpc>
                <a:spcPct val="60000"/>
              </a:lnSpc>
              <a:buClr>
                <a:srgbClr val="FFFFFF"/>
              </a:buClr>
              <a:buSzPct val="90000"/>
            </a:pPr>
            <a:r>
              <a:rPr lang="en-US" sz="7646" spc="0" dirty="0">
                <a:solidFill>
                  <a:schemeClr val="tx1"/>
                </a:solidFill>
              </a:rPr>
              <a:t>20 Minute Break</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5" y="4325390"/>
            <a:ext cx="3405648" cy="94296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1961" dirty="0">
                <a:cs typeface="Arial"/>
              </a:rPr>
              <a:t>Presenter First Name</a:t>
            </a:r>
          </a:p>
          <a:p>
            <a:r>
              <a:rPr lang="en-US" sz="1961" dirty="0">
                <a:cs typeface="Arial"/>
              </a:rPr>
              <a:t>Presenter Last Name</a:t>
            </a:r>
          </a:p>
          <a:p>
            <a:r>
              <a:rPr lang="en-US" sz="1961" dirty="0">
                <a:latin typeface="+mj-lt"/>
                <a:cs typeface="Arial"/>
              </a:rPr>
              <a:t>Presenter Title</a:t>
            </a: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9" y="5819470"/>
            <a:ext cx="9541633" cy="408445"/>
            <a:chOff x="1735137" y="5935662"/>
            <a:chExt cx="9732963" cy="416635"/>
          </a:xfrm>
        </p:grpSpPr>
        <p:sp>
          <p:nvSpPr>
            <p:cNvPr id="10" name="TextBox 9"/>
            <p:cNvSpPr txBox="1"/>
            <p:nvPr/>
          </p:nvSpPr>
          <p:spPr>
            <a:xfrm>
              <a:off x="1735137" y="5935662"/>
              <a:ext cx="2328863" cy="416635"/>
            </a:xfrm>
            <a:prstGeom prst="rect">
              <a:avLst/>
            </a:prstGeom>
            <a:noFill/>
          </p:spPr>
          <p:txBody>
            <a:bodyPr wrap="square" rtlCol="0">
              <a:spAutoFit/>
            </a:bodyPr>
            <a:lstStyle/>
            <a:p>
              <a:pPr>
                <a:lnSpc>
                  <a:spcPct val="130000"/>
                </a:lnSpc>
              </a:pPr>
              <a:r>
                <a:rPr lang="en-US" sz="1765" dirty="0">
                  <a:latin typeface="+mj-lt"/>
                  <a:cs typeface="Arial"/>
                </a:rPr>
                <a:t>Presenter e-mail</a:t>
              </a:r>
            </a:p>
          </p:txBody>
        </p:sp>
        <p:sp>
          <p:nvSpPr>
            <p:cNvPr id="11" name="TextBox 10"/>
            <p:cNvSpPr txBox="1"/>
            <p:nvPr/>
          </p:nvSpPr>
          <p:spPr>
            <a:xfrm>
              <a:off x="5833269" y="5935662"/>
              <a:ext cx="2024063" cy="416635"/>
            </a:xfrm>
            <a:prstGeom prst="rect">
              <a:avLst/>
            </a:prstGeom>
            <a:noFill/>
          </p:spPr>
          <p:txBody>
            <a:bodyPr wrap="square" rtlCol="0">
              <a:spAutoFit/>
            </a:bodyPr>
            <a:lstStyle/>
            <a:p>
              <a:pPr algn="ctr">
                <a:lnSpc>
                  <a:spcPct val="130000"/>
                </a:lnSpc>
              </a:pPr>
              <a:r>
                <a:rPr lang="en-US" sz="1765" dirty="0">
                  <a:latin typeface="+mj-lt"/>
                  <a:cs typeface="Arial"/>
                </a:rPr>
                <a:t>blogs</a:t>
              </a:r>
            </a:p>
          </p:txBody>
        </p:sp>
        <p:sp>
          <p:nvSpPr>
            <p:cNvPr id="15" name="TextBox 14"/>
            <p:cNvSpPr txBox="1"/>
            <p:nvPr/>
          </p:nvSpPr>
          <p:spPr>
            <a:xfrm>
              <a:off x="8978900" y="5935662"/>
              <a:ext cx="2489200" cy="416635"/>
            </a:xfrm>
            <a:prstGeom prst="rect">
              <a:avLst/>
            </a:prstGeom>
            <a:noFill/>
          </p:spPr>
          <p:txBody>
            <a:bodyPr wrap="square" rtlCol="0">
              <a:spAutoFit/>
            </a:bodyPr>
            <a:lstStyle/>
            <a:p>
              <a:pPr algn="r">
                <a:lnSpc>
                  <a:spcPct val="130000"/>
                </a:lnSpc>
              </a:pPr>
              <a:r>
                <a:rPr lang="en-US" sz="1765" dirty="0">
                  <a:latin typeface="+mj-lt"/>
                  <a:cs typeface="Arial"/>
                </a:rPr>
                <a:t>Twitter</a:t>
              </a:r>
            </a:p>
          </p:txBody>
        </p:sp>
      </p:grpSp>
    </p:spTree>
    <p:extLst>
      <p:ext uri="{BB962C8B-B14F-4D97-AF65-F5344CB8AC3E}">
        <p14:creationId xmlns:p14="http://schemas.microsoft.com/office/powerpoint/2010/main" val="104586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999919" y="5167871"/>
            <a:ext cx="4503134" cy="969188"/>
          </a:xfrm>
        </p:spPr>
        <p:txBody>
          <a:bodyPr/>
          <a:lstStyle/>
          <a:p>
            <a:pPr algn="ctr">
              <a:lnSpc>
                <a:spcPct val="100000"/>
              </a:lnSpc>
            </a:pPr>
            <a:r>
              <a:rPr lang="en-US" sz="2549" dirty="0">
                <a:solidFill>
                  <a:schemeClr val="tx1"/>
                </a:solidFill>
                <a:latin typeface="+mn-lt"/>
              </a:rPr>
              <a:t>Traditional Xamarin Approach</a:t>
            </a:r>
          </a:p>
        </p:txBody>
      </p:sp>
      <p:sp>
        <p:nvSpPr>
          <p:cNvPr id="4" name="Text Placeholder 3"/>
          <p:cNvSpPr>
            <a:spLocks noGrp="1"/>
          </p:cNvSpPr>
          <p:nvPr>
            <p:ph type="body" sz="quarter" idx="11"/>
          </p:nvPr>
        </p:nvSpPr>
        <p:spPr>
          <a:xfrm>
            <a:off x="6548881" y="5167871"/>
            <a:ext cx="4494575" cy="969188"/>
          </a:xfrm>
        </p:spPr>
        <p:txBody>
          <a:bodyPr/>
          <a:lstStyle/>
          <a:p>
            <a:pPr algn="ctr">
              <a:lnSpc>
                <a:spcPct val="100000"/>
              </a:lnSpc>
            </a:pPr>
            <a:r>
              <a:rPr lang="en-US" sz="2549" dirty="0">
                <a:solidFill>
                  <a:schemeClr val="tx1"/>
                </a:solidFill>
                <a:latin typeface="+mn-lt"/>
              </a:rPr>
              <a:t>With </a:t>
            </a:r>
            <a:r>
              <a:rPr lang="en-US" sz="2549" dirty="0" err="1">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a:solidFill>
                  <a:schemeClr val="tx1"/>
                </a:solidFill>
              </a:rPr>
              <a:t>More code-sharing, all native</a:t>
            </a: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13475842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What’s included</a:t>
            </a:r>
          </a:p>
        </p:txBody>
      </p:sp>
      <p:sp>
        <p:nvSpPr>
          <p:cNvPr id="10" name="Text Placeholder 18"/>
          <p:cNvSpPr txBox="1">
            <a:spLocks/>
          </p:cNvSpPr>
          <p:nvPr/>
        </p:nvSpPr>
        <p:spPr>
          <a:xfrm>
            <a:off x="5859443" y="1939239"/>
            <a:ext cx="5545074" cy="3983333"/>
          </a:xfrm>
          <a:prstGeom prst="rect">
            <a:avLst/>
          </a:prstGeom>
        </p:spPr>
        <p:txBody>
          <a:bodyPr vert="horz" wrap="square" lIns="143428" tIns="89642" rIns="143428" bIns="89642"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rgbClr val="6FBD23"/>
                </a:solidFill>
              </a:rPr>
              <a:t>✓  </a:t>
            </a:r>
            <a:r>
              <a:rPr lang="en-US" sz="2745" dirty="0">
                <a:solidFill>
                  <a:schemeClr val="tx1"/>
                </a:solidFill>
                <a:latin typeface="+mj-lt"/>
              </a:rPr>
              <a:t>40+ Pages, layouts, and controls</a:t>
            </a:r>
          </a:p>
          <a:p>
            <a:pPr marL="0" indent="0"/>
            <a:r>
              <a:rPr lang="en-US" sz="2745" dirty="0">
                <a:solidFill>
                  <a:schemeClr val="tx1"/>
                </a:solidFill>
                <a:latin typeface="+mj-lt"/>
              </a:rPr>
              <a:t>      </a:t>
            </a:r>
            <a:r>
              <a:rPr lang="en-US" sz="2353" dirty="0">
                <a:solidFill>
                  <a:schemeClr val="bg2">
                    <a:lumMod val="50000"/>
                  </a:schemeClr>
                </a:solidFill>
                <a:latin typeface="+mj-lt"/>
              </a:rPr>
              <a:t>(Build from code behind or XAML)</a:t>
            </a:r>
          </a:p>
          <a:p>
            <a:pPr marL="0" indent="0">
              <a:lnSpc>
                <a:spcPct val="110000"/>
              </a:lnSpc>
            </a:pPr>
            <a:r>
              <a:rPr lang="en-US" sz="2745" dirty="0">
                <a:solidFill>
                  <a:srgbClr val="6FBD23"/>
                </a:solidFill>
              </a:rPr>
              <a:t>✓  </a:t>
            </a:r>
            <a:r>
              <a:rPr lang="en-US" sz="2745" dirty="0">
                <a:solidFill>
                  <a:schemeClr val="tx1"/>
                </a:solidFill>
                <a:latin typeface="+mj-lt"/>
              </a:rPr>
              <a:t>Two-way data binding</a:t>
            </a:r>
          </a:p>
          <a:p>
            <a:pPr marL="0" indent="0">
              <a:lnSpc>
                <a:spcPct val="110000"/>
              </a:lnSpc>
            </a:pPr>
            <a:r>
              <a:rPr lang="en-US" sz="2745" dirty="0">
                <a:solidFill>
                  <a:srgbClr val="6FBD23"/>
                </a:solidFill>
              </a:rPr>
              <a:t>✓  </a:t>
            </a:r>
            <a:r>
              <a:rPr lang="en-US" sz="2745" dirty="0">
                <a:solidFill>
                  <a:schemeClr val="tx1"/>
                </a:solidFill>
                <a:latin typeface="+mj-lt"/>
              </a:rPr>
              <a:t>Navigation</a:t>
            </a:r>
          </a:p>
          <a:p>
            <a:pPr marL="0" indent="0">
              <a:lnSpc>
                <a:spcPct val="110000"/>
              </a:lnSpc>
            </a:pPr>
            <a:r>
              <a:rPr lang="en-US" sz="2745" dirty="0">
                <a:solidFill>
                  <a:srgbClr val="6FBD23"/>
                </a:solidFill>
              </a:rPr>
              <a:t>✓  </a:t>
            </a:r>
            <a:r>
              <a:rPr lang="en-US" sz="2745" dirty="0">
                <a:solidFill>
                  <a:schemeClr val="tx1"/>
                </a:solidFill>
                <a:latin typeface="+mj-lt"/>
              </a:rPr>
              <a:t>Animation API</a:t>
            </a:r>
          </a:p>
          <a:p>
            <a:pPr marL="0" indent="0">
              <a:lnSpc>
                <a:spcPct val="110000"/>
              </a:lnSpc>
            </a:pPr>
            <a:r>
              <a:rPr lang="en-US" sz="2745" dirty="0">
                <a:solidFill>
                  <a:srgbClr val="6FBD23"/>
                </a:solidFill>
              </a:rPr>
              <a:t>✓  </a:t>
            </a:r>
            <a:r>
              <a:rPr lang="en-US" sz="2745" dirty="0">
                <a:solidFill>
                  <a:schemeClr val="tx1"/>
                </a:solidFill>
                <a:latin typeface="+mj-lt"/>
              </a:rPr>
              <a:t>Dependency Service</a:t>
            </a:r>
          </a:p>
          <a:p>
            <a:pPr marL="0" indent="0">
              <a:lnSpc>
                <a:spcPct val="110000"/>
              </a:lnSpc>
            </a:pPr>
            <a:r>
              <a:rPr lang="en-US" sz="2745" dirty="0">
                <a:solidFill>
                  <a:srgbClr val="6FBD23"/>
                </a:solidFill>
              </a:rPr>
              <a:t>✓  </a:t>
            </a:r>
            <a:r>
              <a:rPr lang="en-US" sz="2745" dirty="0">
                <a:solidFill>
                  <a:schemeClr val="tx1"/>
                </a:solidFill>
                <a:latin typeface="+mj-lt"/>
              </a:rPr>
              <a:t>Messaging Center</a:t>
            </a:r>
          </a:p>
          <a:p>
            <a:pPr marL="0" indent="0">
              <a:lnSpc>
                <a:spcPct val="110000"/>
              </a:lnSpc>
            </a:pPr>
            <a:endParaRPr lang="en-US" sz="2745" dirty="0">
              <a:solidFill>
                <a:schemeClr val="tx1"/>
              </a:solidFill>
              <a:latin typeface="+mj-lt"/>
            </a:endParaRPr>
          </a:p>
          <a:p>
            <a:pPr marL="0" indent="0">
              <a:lnSpc>
                <a:spcPct val="110000"/>
              </a:lnSpc>
            </a:pPr>
            <a:endParaRPr lang="en-US" sz="2745" dirty="0">
              <a:solidFill>
                <a:schemeClr val="tx1"/>
              </a:solidFill>
              <a:latin typeface="+mj-lt"/>
            </a:endParaRPr>
          </a:p>
        </p:txBody>
      </p:sp>
      <p:grpSp>
        <p:nvGrpSpPr>
          <p:cNvPr id="48" name="Group 47"/>
          <p:cNvGrpSpPr/>
          <p:nvPr/>
        </p:nvGrpSpPr>
        <p:grpSpPr>
          <a:xfrm>
            <a:off x="1024820" y="2052020"/>
            <a:ext cx="4503134" cy="3202514"/>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53" name="TextBox 52"/>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Tree>
    <p:extLst>
      <p:ext uri="{BB962C8B-B14F-4D97-AF65-F5344CB8AC3E}">
        <p14:creationId xmlns:p14="http://schemas.microsoft.com/office/powerpoint/2010/main" val="16077745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3941" y="4122982"/>
            <a:ext cx="2166358" cy="899537"/>
          </a:xfrm>
        </p:spPr>
        <p:txBody>
          <a:bodyPr>
            <a:noAutofit/>
          </a:bodyPr>
          <a:lstStyle/>
          <a:p>
            <a:pPr algn="r"/>
            <a:r>
              <a:rPr lang="en-US" dirty="0">
                <a:solidFill>
                  <a:schemeClr val="tx1"/>
                </a:solidFill>
              </a:rPr>
              <a:t>Layouts</a:t>
            </a:r>
          </a:p>
        </p:txBody>
      </p:sp>
      <p:sp>
        <p:nvSpPr>
          <p:cNvPr id="20" name="Title 1"/>
          <p:cNvSpPr txBox="1">
            <a:spLocks/>
          </p:cNvSpPr>
          <p:nvPr/>
        </p:nvSpPr>
        <p:spPr>
          <a:xfrm>
            <a:off x="343941" y="1583112"/>
            <a:ext cx="2166358"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4705" dirty="0">
                <a:solidFill>
                  <a:schemeClr val="tx1"/>
                </a:solidFill>
              </a:rPr>
              <a:t>Pages</a:t>
            </a:r>
          </a:p>
        </p:txBody>
      </p:sp>
      <p:grpSp>
        <p:nvGrpSpPr>
          <p:cNvPr id="12" name="Group 11"/>
          <p:cNvGrpSpPr/>
          <p:nvPr/>
        </p:nvGrpSpPr>
        <p:grpSpPr>
          <a:xfrm>
            <a:off x="2659709" y="3657131"/>
            <a:ext cx="8691343" cy="2252236"/>
            <a:chOff x="2738440" y="3806168"/>
            <a:chExt cx="8865623" cy="2297398"/>
          </a:xfrm>
        </p:grpSpPr>
        <p:sp>
          <p:nvSpPr>
            <p:cNvPr id="21" name="TextBox 20"/>
            <p:cNvSpPr txBox="1"/>
            <p:nvPr/>
          </p:nvSpPr>
          <p:spPr>
            <a:xfrm>
              <a:off x="2767564" y="5826567"/>
              <a:ext cx="958996" cy="276999"/>
            </a:xfrm>
            <a:prstGeom prst="rect">
              <a:avLst/>
            </a:prstGeom>
            <a:noFill/>
          </p:spPr>
          <p:txBody>
            <a:bodyPr wrap="square" rtlCol="0">
              <a:spAutoFit/>
            </a:bodyPr>
            <a:lstStyle/>
            <a:p>
              <a:pPr algn="ctr"/>
              <a:r>
                <a:rPr lang="en-US" sz="1176" dirty="0">
                  <a:cs typeface="Helvetica"/>
                </a:rPr>
                <a:t>Stack</a:t>
              </a:r>
            </a:p>
          </p:txBody>
        </p:sp>
        <p:sp>
          <p:nvSpPr>
            <p:cNvPr id="5" name="TextBox 4"/>
            <p:cNvSpPr txBox="1"/>
            <p:nvPr/>
          </p:nvSpPr>
          <p:spPr>
            <a:xfrm>
              <a:off x="4060566" y="5825526"/>
              <a:ext cx="958996" cy="276999"/>
            </a:xfrm>
            <a:prstGeom prst="rect">
              <a:avLst/>
            </a:prstGeom>
            <a:noFill/>
          </p:spPr>
          <p:txBody>
            <a:bodyPr wrap="square" rtlCol="0">
              <a:spAutoFit/>
            </a:bodyPr>
            <a:lstStyle/>
            <a:p>
              <a:pPr algn="ctr"/>
              <a:r>
                <a:rPr lang="en-US" sz="1176" dirty="0">
                  <a:cs typeface="Helvetica"/>
                </a:rPr>
                <a:t>Absolute</a:t>
              </a:r>
            </a:p>
          </p:txBody>
        </p:sp>
        <p:sp>
          <p:nvSpPr>
            <p:cNvPr id="6" name="TextBox 5"/>
            <p:cNvSpPr txBox="1"/>
            <p:nvPr/>
          </p:nvSpPr>
          <p:spPr>
            <a:xfrm>
              <a:off x="5382425" y="5825526"/>
              <a:ext cx="958996" cy="276999"/>
            </a:xfrm>
            <a:prstGeom prst="rect">
              <a:avLst/>
            </a:prstGeom>
            <a:noFill/>
          </p:spPr>
          <p:txBody>
            <a:bodyPr wrap="square" rtlCol="0">
              <a:spAutoFit/>
            </a:bodyPr>
            <a:lstStyle/>
            <a:p>
              <a:pPr algn="ctr"/>
              <a:r>
                <a:rPr lang="en-US" sz="1176" dirty="0">
                  <a:cs typeface="Helvetica"/>
                </a:rPr>
                <a:t>Relative</a:t>
              </a:r>
            </a:p>
          </p:txBody>
        </p:sp>
        <p:sp>
          <p:nvSpPr>
            <p:cNvPr id="8" name="TextBox 7"/>
            <p:cNvSpPr txBox="1"/>
            <p:nvPr/>
          </p:nvSpPr>
          <p:spPr>
            <a:xfrm>
              <a:off x="6695646" y="5825526"/>
              <a:ext cx="958996" cy="276999"/>
            </a:xfrm>
            <a:prstGeom prst="rect">
              <a:avLst/>
            </a:prstGeom>
            <a:noFill/>
          </p:spPr>
          <p:txBody>
            <a:bodyPr wrap="square" rtlCol="0">
              <a:spAutoFit/>
            </a:bodyPr>
            <a:lstStyle/>
            <a:p>
              <a:pPr algn="ctr"/>
              <a:r>
                <a:rPr lang="en-US" sz="1176" dirty="0">
                  <a:cs typeface="Helvetica"/>
                </a:rPr>
                <a:t>Grid</a:t>
              </a:r>
            </a:p>
          </p:txBody>
        </p:sp>
        <p:sp>
          <p:nvSpPr>
            <p:cNvPr id="9" name="TextBox 8"/>
            <p:cNvSpPr txBox="1"/>
            <p:nvPr/>
          </p:nvSpPr>
          <p:spPr>
            <a:xfrm>
              <a:off x="7945436" y="5824485"/>
              <a:ext cx="1081863" cy="276999"/>
            </a:xfrm>
            <a:prstGeom prst="rect">
              <a:avLst/>
            </a:prstGeom>
            <a:noFill/>
          </p:spPr>
          <p:txBody>
            <a:bodyPr wrap="square" rtlCol="0">
              <a:spAutoFit/>
            </a:bodyPr>
            <a:lstStyle/>
            <a:p>
              <a:pPr algn="ctr"/>
              <a:r>
                <a:rPr lang="en-US" sz="1176" dirty="0" err="1">
                  <a:cs typeface="Helvetica"/>
                </a:rPr>
                <a:t>ContentView</a:t>
              </a:r>
              <a:endParaRPr lang="en-US" sz="1176" dirty="0">
                <a:cs typeface="Helvetica"/>
              </a:endParaRPr>
            </a:p>
          </p:txBody>
        </p:sp>
        <p:sp>
          <p:nvSpPr>
            <p:cNvPr id="10" name="TextBox 9"/>
            <p:cNvSpPr txBox="1"/>
            <p:nvPr/>
          </p:nvSpPr>
          <p:spPr>
            <a:xfrm>
              <a:off x="9313962" y="5824485"/>
              <a:ext cx="958996" cy="276999"/>
            </a:xfrm>
            <a:prstGeom prst="rect">
              <a:avLst/>
            </a:prstGeom>
            <a:noFill/>
          </p:spPr>
          <p:txBody>
            <a:bodyPr wrap="square" rtlCol="0">
              <a:spAutoFit/>
            </a:bodyPr>
            <a:lstStyle/>
            <a:p>
              <a:pPr algn="ctr"/>
              <a:r>
                <a:rPr lang="en-US" sz="1176" dirty="0" err="1">
                  <a:cs typeface="Helvetica"/>
                </a:rPr>
                <a:t>ScrollView</a:t>
              </a:r>
              <a:endParaRPr lang="en-US" sz="1176" dirty="0">
                <a:cs typeface="Helvetica"/>
              </a:endParaRPr>
            </a:p>
          </p:txBody>
        </p:sp>
        <p:sp>
          <p:nvSpPr>
            <p:cNvPr id="11" name="TextBox 10"/>
            <p:cNvSpPr txBox="1"/>
            <p:nvPr/>
          </p:nvSpPr>
          <p:spPr>
            <a:xfrm>
              <a:off x="10645067" y="5826567"/>
              <a:ext cx="958996" cy="276999"/>
            </a:xfrm>
            <a:prstGeom prst="rect">
              <a:avLst/>
            </a:prstGeom>
            <a:noFill/>
          </p:spPr>
          <p:txBody>
            <a:bodyPr wrap="square" rtlCol="0">
              <a:spAutoFit/>
            </a:bodyPr>
            <a:lstStyle/>
            <a:p>
              <a:pPr algn="ctr"/>
              <a:r>
                <a:rPr lang="en-US" sz="1176"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672159" y="1062873"/>
            <a:ext cx="6152782" cy="2070068"/>
            <a:chOff x="2751141" y="1159889"/>
            <a:chExt cx="6276158" cy="2111577"/>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4" y="2994467"/>
              <a:ext cx="958996" cy="276999"/>
            </a:xfrm>
            <a:prstGeom prst="rect">
              <a:avLst/>
            </a:prstGeom>
            <a:noFill/>
          </p:spPr>
          <p:txBody>
            <a:bodyPr wrap="square" rtlCol="0">
              <a:spAutoFit/>
            </a:bodyPr>
            <a:lstStyle/>
            <a:p>
              <a:pPr algn="ctr"/>
              <a:r>
                <a:rPr lang="en-US" sz="1176" dirty="0">
                  <a:cs typeface="Helvetica"/>
                </a:rPr>
                <a:t>Content</a:t>
              </a:r>
            </a:p>
          </p:txBody>
        </p:sp>
        <p:sp>
          <p:nvSpPr>
            <p:cNvPr id="27" name="TextBox 26"/>
            <p:cNvSpPr txBox="1"/>
            <p:nvPr/>
          </p:nvSpPr>
          <p:spPr>
            <a:xfrm>
              <a:off x="3997066" y="2993426"/>
              <a:ext cx="1082934" cy="276999"/>
            </a:xfrm>
            <a:prstGeom prst="rect">
              <a:avLst/>
            </a:prstGeom>
            <a:noFill/>
          </p:spPr>
          <p:txBody>
            <a:bodyPr wrap="square" rtlCol="0">
              <a:spAutoFit/>
            </a:bodyPr>
            <a:lstStyle/>
            <a:p>
              <a:pPr algn="ctr"/>
              <a:r>
                <a:rPr lang="en-US" sz="1176" dirty="0">
                  <a:cs typeface="Helvetica"/>
                </a:rPr>
                <a:t>MasterDetail</a:t>
              </a:r>
            </a:p>
          </p:txBody>
        </p:sp>
        <p:sp>
          <p:nvSpPr>
            <p:cNvPr id="28" name="TextBox 27"/>
            <p:cNvSpPr txBox="1"/>
            <p:nvPr/>
          </p:nvSpPr>
          <p:spPr>
            <a:xfrm>
              <a:off x="5382425" y="2993426"/>
              <a:ext cx="958996" cy="276999"/>
            </a:xfrm>
            <a:prstGeom prst="rect">
              <a:avLst/>
            </a:prstGeom>
            <a:noFill/>
          </p:spPr>
          <p:txBody>
            <a:bodyPr wrap="square" rtlCol="0">
              <a:spAutoFit/>
            </a:bodyPr>
            <a:lstStyle/>
            <a:p>
              <a:pPr algn="ctr"/>
              <a:r>
                <a:rPr lang="en-US" sz="1176" dirty="0">
                  <a:cs typeface="Helvetica"/>
                </a:rPr>
                <a:t>Navigation</a:t>
              </a:r>
            </a:p>
          </p:txBody>
        </p:sp>
        <p:sp>
          <p:nvSpPr>
            <p:cNvPr id="29" name="TextBox 28"/>
            <p:cNvSpPr txBox="1"/>
            <p:nvPr/>
          </p:nvSpPr>
          <p:spPr>
            <a:xfrm>
              <a:off x="6695646" y="2993426"/>
              <a:ext cx="958996" cy="276999"/>
            </a:xfrm>
            <a:prstGeom prst="rect">
              <a:avLst/>
            </a:prstGeom>
            <a:noFill/>
          </p:spPr>
          <p:txBody>
            <a:bodyPr wrap="square" rtlCol="0">
              <a:spAutoFit/>
            </a:bodyPr>
            <a:lstStyle/>
            <a:p>
              <a:pPr algn="ctr"/>
              <a:r>
                <a:rPr lang="en-US" sz="1176" dirty="0">
                  <a:cs typeface="Helvetica"/>
                </a:rPr>
                <a:t>Tabbed</a:t>
              </a:r>
            </a:p>
          </p:txBody>
        </p:sp>
        <p:sp>
          <p:nvSpPr>
            <p:cNvPr id="30" name="TextBox 29"/>
            <p:cNvSpPr txBox="1"/>
            <p:nvPr/>
          </p:nvSpPr>
          <p:spPr>
            <a:xfrm>
              <a:off x="7945436" y="2992385"/>
              <a:ext cx="1081863" cy="276999"/>
            </a:xfrm>
            <a:prstGeom prst="rect">
              <a:avLst/>
            </a:prstGeom>
            <a:noFill/>
          </p:spPr>
          <p:txBody>
            <a:bodyPr wrap="square" rtlCol="0">
              <a:spAutoFit/>
            </a:bodyPr>
            <a:lstStyle/>
            <a:p>
              <a:pPr algn="ctr"/>
              <a:r>
                <a:rPr lang="en-US" sz="1176" dirty="0" err="1">
                  <a:cs typeface="Helvetica"/>
                </a:rPr>
                <a:t>Carousel</a:t>
              </a:r>
              <a:endParaRPr lang="en-US" sz="1176" dirty="0">
                <a:cs typeface="Helvetica"/>
              </a:endParaRPr>
            </a:p>
          </p:txBody>
        </p:sp>
      </p:grpSp>
    </p:spTree>
    <p:extLst>
      <p:ext uri="{BB962C8B-B14F-4D97-AF65-F5344CB8AC3E}">
        <p14:creationId xmlns:p14="http://schemas.microsoft.com/office/powerpoint/2010/main" val="75270431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490224"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ActivityIndicator</a:t>
            </a:r>
            <a:endParaRPr lang="en-US" sz="1765" dirty="0">
              <a:solidFill>
                <a:schemeClr val="bg2"/>
              </a:solidFill>
              <a:cs typeface="Helvetica Light"/>
            </a:endParaRPr>
          </a:p>
        </p:txBody>
      </p:sp>
      <p:sp>
        <p:nvSpPr>
          <p:cNvPr id="11" name="Rounded Rectangle 10"/>
          <p:cNvSpPr/>
          <p:nvPr/>
        </p:nvSpPr>
        <p:spPr>
          <a:xfrm>
            <a:off x="2774808"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BoxView</a:t>
            </a:r>
            <a:endParaRPr lang="en-US" sz="1765" dirty="0">
              <a:solidFill>
                <a:schemeClr val="bg2"/>
              </a:solidFill>
              <a:cs typeface="Helvetica Light"/>
            </a:endParaRPr>
          </a:p>
        </p:txBody>
      </p:sp>
      <p:sp>
        <p:nvSpPr>
          <p:cNvPr id="12" name="Rounded Rectangle 11"/>
          <p:cNvSpPr/>
          <p:nvPr/>
        </p:nvSpPr>
        <p:spPr>
          <a:xfrm>
            <a:off x="5059392"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Button</a:t>
            </a:r>
          </a:p>
        </p:txBody>
      </p:sp>
      <p:sp>
        <p:nvSpPr>
          <p:cNvPr id="13" name="Rounded Rectangle 12"/>
          <p:cNvSpPr/>
          <p:nvPr/>
        </p:nvSpPr>
        <p:spPr>
          <a:xfrm>
            <a:off x="7343976"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DatePicker</a:t>
            </a:r>
            <a:endParaRPr lang="en-US" sz="1765" dirty="0">
              <a:solidFill>
                <a:schemeClr val="bg2"/>
              </a:solidFill>
              <a:cs typeface="Helvetica Light"/>
            </a:endParaRPr>
          </a:p>
        </p:txBody>
      </p:sp>
      <p:sp>
        <p:nvSpPr>
          <p:cNvPr id="14" name="Rounded Rectangle 13"/>
          <p:cNvSpPr/>
          <p:nvPr/>
        </p:nvSpPr>
        <p:spPr>
          <a:xfrm>
            <a:off x="9628558"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Editor</a:t>
            </a:r>
          </a:p>
        </p:txBody>
      </p:sp>
      <p:sp>
        <p:nvSpPr>
          <p:cNvPr id="15" name="Rounded Rectangle 14"/>
          <p:cNvSpPr/>
          <p:nvPr/>
        </p:nvSpPr>
        <p:spPr>
          <a:xfrm>
            <a:off x="490224"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Entry</a:t>
            </a:r>
          </a:p>
        </p:txBody>
      </p:sp>
      <p:sp>
        <p:nvSpPr>
          <p:cNvPr id="16" name="Rounded Rectangle 15"/>
          <p:cNvSpPr/>
          <p:nvPr/>
        </p:nvSpPr>
        <p:spPr>
          <a:xfrm>
            <a:off x="2774808"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Image</a:t>
            </a:r>
          </a:p>
        </p:txBody>
      </p:sp>
      <p:sp>
        <p:nvSpPr>
          <p:cNvPr id="17" name="Rounded Rectangle 16"/>
          <p:cNvSpPr/>
          <p:nvPr/>
        </p:nvSpPr>
        <p:spPr>
          <a:xfrm>
            <a:off x="5059392"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Label</a:t>
            </a:r>
          </a:p>
        </p:txBody>
      </p:sp>
      <p:sp>
        <p:nvSpPr>
          <p:cNvPr id="18" name="Rounded Rectangle 17"/>
          <p:cNvSpPr/>
          <p:nvPr/>
        </p:nvSpPr>
        <p:spPr>
          <a:xfrm>
            <a:off x="7343976"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ListView</a:t>
            </a:r>
            <a:endParaRPr lang="en-US" sz="1765" dirty="0">
              <a:solidFill>
                <a:schemeClr val="bg2"/>
              </a:solidFill>
              <a:cs typeface="Helvetica Light"/>
            </a:endParaRPr>
          </a:p>
        </p:txBody>
      </p:sp>
      <p:sp>
        <p:nvSpPr>
          <p:cNvPr id="19" name="Rounded Rectangle 18"/>
          <p:cNvSpPr/>
          <p:nvPr/>
        </p:nvSpPr>
        <p:spPr>
          <a:xfrm>
            <a:off x="9628558"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Map</a:t>
            </a:r>
          </a:p>
        </p:txBody>
      </p:sp>
      <p:sp>
        <p:nvSpPr>
          <p:cNvPr id="20" name="Rounded Rectangle 19"/>
          <p:cNvSpPr/>
          <p:nvPr/>
        </p:nvSpPr>
        <p:spPr>
          <a:xfrm>
            <a:off x="490224"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OpenGLView</a:t>
            </a:r>
            <a:endParaRPr lang="en-US" sz="1765" dirty="0">
              <a:solidFill>
                <a:schemeClr val="bg2"/>
              </a:solidFill>
              <a:cs typeface="Helvetica Light"/>
            </a:endParaRPr>
          </a:p>
        </p:txBody>
      </p:sp>
      <p:sp>
        <p:nvSpPr>
          <p:cNvPr id="21" name="Rounded Rectangle 20"/>
          <p:cNvSpPr/>
          <p:nvPr/>
        </p:nvSpPr>
        <p:spPr>
          <a:xfrm>
            <a:off x="2774808"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Picker</a:t>
            </a:r>
          </a:p>
        </p:txBody>
      </p:sp>
      <p:sp>
        <p:nvSpPr>
          <p:cNvPr id="22" name="Rounded Rectangle 21"/>
          <p:cNvSpPr/>
          <p:nvPr/>
        </p:nvSpPr>
        <p:spPr>
          <a:xfrm>
            <a:off x="5059392"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ProgressBar</a:t>
            </a:r>
            <a:endParaRPr lang="en-US" sz="1765" dirty="0">
              <a:solidFill>
                <a:schemeClr val="bg2"/>
              </a:solidFill>
              <a:cs typeface="Helvetica Light"/>
            </a:endParaRPr>
          </a:p>
        </p:txBody>
      </p:sp>
      <p:sp>
        <p:nvSpPr>
          <p:cNvPr id="23" name="Rounded Rectangle 22"/>
          <p:cNvSpPr/>
          <p:nvPr/>
        </p:nvSpPr>
        <p:spPr>
          <a:xfrm>
            <a:off x="7343976"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SearchBar</a:t>
            </a:r>
            <a:endParaRPr lang="en-US" sz="1765" dirty="0">
              <a:solidFill>
                <a:schemeClr val="bg2"/>
              </a:solidFill>
              <a:cs typeface="Helvetica Light"/>
            </a:endParaRPr>
          </a:p>
        </p:txBody>
      </p:sp>
      <p:sp>
        <p:nvSpPr>
          <p:cNvPr id="24" name="Rounded Rectangle 23"/>
          <p:cNvSpPr/>
          <p:nvPr/>
        </p:nvSpPr>
        <p:spPr>
          <a:xfrm>
            <a:off x="9628558"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Slider</a:t>
            </a:r>
          </a:p>
        </p:txBody>
      </p:sp>
      <p:sp>
        <p:nvSpPr>
          <p:cNvPr id="25" name="Rounded Rectangle 24"/>
          <p:cNvSpPr/>
          <p:nvPr/>
        </p:nvSpPr>
        <p:spPr>
          <a:xfrm>
            <a:off x="490224"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Stepper</a:t>
            </a:r>
          </a:p>
        </p:txBody>
      </p:sp>
      <p:sp>
        <p:nvSpPr>
          <p:cNvPr id="26" name="Rounded Rectangle 25"/>
          <p:cNvSpPr/>
          <p:nvPr/>
        </p:nvSpPr>
        <p:spPr>
          <a:xfrm>
            <a:off x="2774808"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TableView</a:t>
            </a:r>
            <a:endParaRPr lang="en-US" sz="1765" dirty="0">
              <a:solidFill>
                <a:schemeClr val="bg2"/>
              </a:solidFill>
              <a:cs typeface="Helvetica Light"/>
            </a:endParaRPr>
          </a:p>
        </p:txBody>
      </p:sp>
      <p:sp>
        <p:nvSpPr>
          <p:cNvPr id="27" name="Rounded Rectangle 26"/>
          <p:cNvSpPr/>
          <p:nvPr/>
        </p:nvSpPr>
        <p:spPr>
          <a:xfrm>
            <a:off x="5059392"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TimePicker</a:t>
            </a:r>
            <a:endParaRPr lang="en-US" sz="1765" dirty="0">
              <a:solidFill>
                <a:schemeClr val="bg2"/>
              </a:solidFill>
              <a:cs typeface="Helvetica Light"/>
            </a:endParaRPr>
          </a:p>
        </p:txBody>
      </p:sp>
      <p:sp>
        <p:nvSpPr>
          <p:cNvPr id="28" name="Rounded Rectangle 27"/>
          <p:cNvSpPr/>
          <p:nvPr/>
        </p:nvSpPr>
        <p:spPr>
          <a:xfrm>
            <a:off x="7343976" y="4606930"/>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WebView</a:t>
            </a:r>
            <a:endParaRPr lang="en-US" sz="1765" dirty="0">
              <a:solidFill>
                <a:schemeClr val="bg2"/>
              </a:solidFill>
              <a:cs typeface="Helvetica Light"/>
            </a:endParaRPr>
          </a:p>
        </p:txBody>
      </p:sp>
      <p:sp>
        <p:nvSpPr>
          <p:cNvPr id="29" name="Rounded Rectangle 28"/>
          <p:cNvSpPr/>
          <p:nvPr/>
        </p:nvSpPr>
        <p:spPr>
          <a:xfrm>
            <a:off x="9628558" y="4606930"/>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EntryCell</a:t>
            </a:r>
            <a:endParaRPr lang="en-US" sz="1765" dirty="0">
              <a:solidFill>
                <a:schemeClr val="bg2"/>
              </a:solidFill>
              <a:cs typeface="Helvetica Light"/>
            </a:endParaRPr>
          </a:p>
        </p:txBody>
      </p:sp>
      <p:sp>
        <p:nvSpPr>
          <p:cNvPr id="30" name="Rounded Rectangle 29"/>
          <p:cNvSpPr/>
          <p:nvPr/>
        </p:nvSpPr>
        <p:spPr>
          <a:xfrm>
            <a:off x="490224"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ImageCell</a:t>
            </a:r>
            <a:endParaRPr lang="en-US" sz="1765" dirty="0">
              <a:solidFill>
                <a:schemeClr val="bg2"/>
              </a:solidFill>
              <a:cs typeface="Helvetica Light"/>
            </a:endParaRPr>
          </a:p>
        </p:txBody>
      </p:sp>
      <p:sp>
        <p:nvSpPr>
          <p:cNvPr id="31" name="Rounded Rectangle 30"/>
          <p:cNvSpPr/>
          <p:nvPr/>
        </p:nvSpPr>
        <p:spPr>
          <a:xfrm>
            <a:off x="2774808"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SwitchCell</a:t>
            </a:r>
            <a:endParaRPr lang="en-US" sz="1765" dirty="0">
              <a:solidFill>
                <a:schemeClr val="bg2"/>
              </a:solidFill>
              <a:cs typeface="Helvetica Light"/>
            </a:endParaRPr>
          </a:p>
        </p:txBody>
      </p:sp>
      <p:sp>
        <p:nvSpPr>
          <p:cNvPr id="32" name="Rounded Rectangle 31"/>
          <p:cNvSpPr/>
          <p:nvPr/>
        </p:nvSpPr>
        <p:spPr>
          <a:xfrm>
            <a:off x="5059392"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TextCell</a:t>
            </a:r>
            <a:endParaRPr lang="en-US" sz="1765" dirty="0">
              <a:solidFill>
                <a:schemeClr val="bg2"/>
              </a:solidFill>
              <a:cs typeface="Helvetica Light"/>
            </a:endParaRPr>
          </a:p>
        </p:txBody>
      </p:sp>
      <p:sp>
        <p:nvSpPr>
          <p:cNvPr id="33" name="Rounded Rectangle 32"/>
          <p:cNvSpPr/>
          <p:nvPr/>
        </p:nvSpPr>
        <p:spPr>
          <a:xfrm>
            <a:off x="7343976"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ViewCell</a:t>
            </a:r>
            <a:endParaRPr lang="en-US" sz="1765" dirty="0">
              <a:solidFill>
                <a:schemeClr val="bg2"/>
              </a:solidFill>
              <a:cs typeface="Helvetica Light"/>
            </a:endParaRPr>
          </a:p>
        </p:txBody>
      </p:sp>
      <p:sp>
        <p:nvSpPr>
          <p:cNvPr id="5" name="Title 4"/>
          <p:cNvSpPr>
            <a:spLocks noGrp="1"/>
          </p:cNvSpPr>
          <p:nvPr>
            <p:ph type="title"/>
          </p:nvPr>
        </p:nvSpPr>
        <p:spPr/>
        <p:txBody>
          <a:bodyPr/>
          <a:lstStyle/>
          <a:p>
            <a:r>
              <a:rPr lang="en-US" dirty="0"/>
              <a:t>Controls</a:t>
            </a:r>
          </a:p>
        </p:txBody>
      </p:sp>
    </p:spTree>
    <p:extLst>
      <p:ext uri="{BB962C8B-B14F-4D97-AF65-F5344CB8AC3E}">
        <p14:creationId xmlns:p14="http://schemas.microsoft.com/office/powerpoint/2010/main" val="61235319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C90D1"/>
        </a:solidFill>
        <a:effectLst/>
      </p:bgPr>
    </p:bg>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36575" y="288925"/>
            <a:ext cx="11655425" cy="900113"/>
          </a:xfrm>
        </p:spPr>
        <p:txBody>
          <a:bodyPr/>
          <a:lstStyle/>
          <a:p>
            <a:r>
              <a:rPr lang="en-US" dirty="0" err="1">
                <a:solidFill>
                  <a:schemeClr val="bg2"/>
                </a:solidFill>
              </a:rPr>
              <a:t>Xamarin.Forms</a:t>
            </a:r>
            <a:r>
              <a:rPr lang="en-US" dirty="0">
                <a:solidFill>
                  <a:schemeClr val="bg2"/>
                </a:solidFill>
              </a:rPr>
              <a:t> Ecosystem</a:t>
            </a:r>
          </a:p>
        </p:txBody>
      </p:sp>
      <p:grpSp>
        <p:nvGrpSpPr>
          <p:cNvPr id="2" name="Group 1"/>
          <p:cNvGrpSpPr/>
          <p:nvPr/>
        </p:nvGrpSpPr>
        <p:grpSpPr>
          <a:xfrm>
            <a:off x="382454" y="2373358"/>
            <a:ext cx="11429414" cy="3316203"/>
            <a:chOff x="388937" y="2881510"/>
            <a:chExt cx="11658598" cy="3382700"/>
          </a:xfrm>
        </p:grpSpPr>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88937" y="2881510"/>
              <a:ext cx="11620500" cy="18841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27038" y="4380110"/>
              <a:ext cx="11620497" cy="1884100"/>
            </a:xfrm>
            <a:prstGeom prst="rect">
              <a:avLst/>
            </a:prstGeom>
          </p:spPr>
        </p:pic>
      </p:grpSp>
    </p:spTree>
    <p:extLst>
      <p:ext uri="{BB962C8B-B14F-4D97-AF65-F5344CB8AC3E}">
        <p14:creationId xmlns:p14="http://schemas.microsoft.com/office/powerpoint/2010/main" val="14500993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147678990"/>
              </p:ext>
            </p:extLst>
          </p:nvPr>
        </p:nvGraphicFramePr>
        <p:xfrm>
          <a:off x="1007709" y="914400"/>
          <a:ext cx="5736590" cy="5029200"/>
        </p:xfrm>
        <a:graphic>
          <a:graphicData uri="http://schemas.openxmlformats.org/drawingml/2006/table">
            <a:tbl>
              <a:tblPr firstRow="1" bandRow="1">
                <a:tableStyleId>{793D81CF-94F2-401A-BA57-92F5A7B2D0C5}</a:tableStyleId>
              </a:tblPr>
              <a:tblGrid>
                <a:gridCol w="2802228">
                  <a:extLst>
                    <a:ext uri="{9D8B030D-6E8A-4147-A177-3AD203B41FA5}">
                      <a16:colId xmlns:a16="http://schemas.microsoft.com/office/drawing/2014/main" val="20000"/>
                    </a:ext>
                  </a:extLst>
                </a:gridCol>
                <a:gridCol w="2934362">
                  <a:extLst>
                    <a:ext uri="{9D8B030D-6E8A-4147-A177-3AD203B41FA5}">
                      <a16:colId xmlns:a16="http://schemas.microsoft.com/office/drawing/2014/main" val="20001"/>
                    </a:ext>
                  </a:extLst>
                </a:gridCol>
              </a:tblGrid>
              <a:tr h="375790">
                <a:tc>
                  <a:txBody>
                    <a:bodyPr/>
                    <a:lstStyle/>
                    <a:p>
                      <a:r>
                        <a:rPr lang="en-US" sz="2200" dirty="0"/>
                        <a:t>Windows</a:t>
                      </a:r>
                    </a:p>
                  </a:txBody>
                  <a:tcPr marL="121920" marR="121920" marT="60960" marB="60960"/>
                </a:tc>
                <a:tc>
                  <a:txBody>
                    <a:bodyPr/>
                    <a:lstStyle/>
                    <a:p>
                      <a:r>
                        <a:rPr lang="en-US" sz="2200" dirty="0"/>
                        <a:t>Xamarin.Forms</a:t>
                      </a:r>
                    </a:p>
                  </a:txBody>
                  <a:tcPr marL="121920" marR="121920" marT="60960" marB="60960"/>
                </a:tc>
                <a:extLst>
                  <a:ext uri="{0D108BD9-81ED-4DB2-BD59-A6C34878D82A}">
                    <a16:rowId xmlns:a16="http://schemas.microsoft.com/office/drawing/2014/main" val="10000"/>
                  </a:ext>
                </a:extLst>
              </a:tr>
              <a:tr h="375790">
                <a:tc>
                  <a:txBody>
                    <a:bodyPr/>
                    <a:lstStyle/>
                    <a:p>
                      <a:r>
                        <a:rPr lang="en-US" sz="2200" dirty="0" err="1">
                          <a:solidFill>
                            <a:srgbClr val="FF0000"/>
                          </a:solidFill>
                        </a:rPr>
                        <a:t>StackPanel</a:t>
                      </a:r>
                      <a:endParaRPr lang="en-US" sz="2200" dirty="0">
                        <a:solidFill>
                          <a:srgbClr val="FF0000"/>
                        </a:solidFill>
                      </a:endParaRPr>
                    </a:p>
                  </a:txBody>
                  <a:tcPr marL="121920" marR="121920" marT="60960" marB="60960"/>
                </a:tc>
                <a:tc>
                  <a:txBody>
                    <a:bodyPr/>
                    <a:lstStyle/>
                    <a:p>
                      <a:r>
                        <a:rPr lang="en-US" sz="2200" dirty="0" err="1">
                          <a:solidFill>
                            <a:srgbClr val="FF0000"/>
                          </a:solidFill>
                        </a:rPr>
                        <a:t>StackLayout</a:t>
                      </a:r>
                      <a:endParaRPr lang="en-US" sz="2200" dirty="0">
                        <a:solidFill>
                          <a:srgbClr val="FF0000"/>
                        </a:solidFill>
                      </a:endParaRPr>
                    </a:p>
                  </a:txBody>
                  <a:tcPr marL="121920" marR="121920" marT="60960" marB="60960"/>
                </a:tc>
                <a:extLst>
                  <a:ext uri="{0D108BD9-81ED-4DB2-BD59-A6C34878D82A}">
                    <a16:rowId xmlns:a16="http://schemas.microsoft.com/office/drawing/2014/main" val="10001"/>
                  </a:ext>
                </a:extLst>
              </a:tr>
              <a:tr h="375790">
                <a:tc>
                  <a:txBody>
                    <a:bodyPr/>
                    <a:lstStyle/>
                    <a:p>
                      <a:r>
                        <a:rPr lang="en-US" sz="2200" dirty="0" err="1">
                          <a:solidFill>
                            <a:srgbClr val="FF0000"/>
                          </a:solidFill>
                        </a:rPr>
                        <a:t>TextBox</a:t>
                      </a:r>
                      <a:endParaRPr lang="en-US" sz="2200" dirty="0">
                        <a:solidFill>
                          <a:srgbClr val="FF0000"/>
                        </a:solidFill>
                      </a:endParaRPr>
                    </a:p>
                  </a:txBody>
                  <a:tcPr marL="121920" marR="121920" marT="60960" marB="60960"/>
                </a:tc>
                <a:tc>
                  <a:txBody>
                    <a:bodyPr/>
                    <a:lstStyle/>
                    <a:p>
                      <a:r>
                        <a:rPr lang="en-US" sz="2200" dirty="0">
                          <a:solidFill>
                            <a:srgbClr val="FF0000"/>
                          </a:solidFill>
                        </a:rPr>
                        <a:t>Entry</a:t>
                      </a:r>
                    </a:p>
                  </a:txBody>
                  <a:tcPr marL="121920" marR="121920" marT="60960" marB="60960"/>
                </a:tc>
                <a:extLst>
                  <a:ext uri="{0D108BD9-81ED-4DB2-BD59-A6C34878D82A}">
                    <a16:rowId xmlns:a16="http://schemas.microsoft.com/office/drawing/2014/main" val="10002"/>
                  </a:ext>
                </a:extLst>
              </a:tr>
              <a:tr h="375790">
                <a:tc>
                  <a:txBody>
                    <a:bodyPr/>
                    <a:lstStyle/>
                    <a:p>
                      <a:r>
                        <a:rPr lang="en-US" sz="2200" dirty="0" err="1">
                          <a:solidFill>
                            <a:srgbClr val="FF0000"/>
                          </a:solidFill>
                        </a:rPr>
                        <a:t>ListBox</a:t>
                      </a:r>
                      <a:endParaRPr lang="en-US" sz="2200" dirty="0">
                        <a:solidFill>
                          <a:srgbClr val="FF0000"/>
                        </a:solidFill>
                      </a:endParaRPr>
                    </a:p>
                  </a:txBody>
                  <a:tcPr marL="121920" marR="121920" marT="60960" marB="60960"/>
                </a:tc>
                <a:tc>
                  <a:txBody>
                    <a:bodyPr/>
                    <a:lstStyle/>
                    <a:p>
                      <a:r>
                        <a:rPr lang="en-US" sz="2200" dirty="0" err="1">
                          <a:solidFill>
                            <a:srgbClr val="FF0000"/>
                          </a:solidFill>
                        </a:rPr>
                        <a:t>ListView</a:t>
                      </a:r>
                      <a:endParaRPr lang="en-US" sz="2200" dirty="0">
                        <a:solidFill>
                          <a:srgbClr val="FF0000"/>
                        </a:solidFill>
                      </a:endParaRPr>
                    </a:p>
                  </a:txBody>
                  <a:tcPr marL="121920" marR="121920" marT="60960" marB="60960"/>
                </a:tc>
                <a:extLst>
                  <a:ext uri="{0D108BD9-81ED-4DB2-BD59-A6C34878D82A}">
                    <a16:rowId xmlns:a16="http://schemas.microsoft.com/office/drawing/2014/main" val="10003"/>
                  </a:ext>
                </a:extLst>
              </a:tr>
              <a:tr h="375790">
                <a:tc>
                  <a:txBody>
                    <a:bodyPr/>
                    <a:lstStyle/>
                    <a:p>
                      <a:r>
                        <a:rPr lang="en-US" sz="2200" dirty="0" err="1">
                          <a:solidFill>
                            <a:srgbClr val="FF0000"/>
                          </a:solidFill>
                        </a:rPr>
                        <a:t>CheckBox</a:t>
                      </a:r>
                      <a:endParaRPr lang="en-US" sz="2200" dirty="0">
                        <a:solidFill>
                          <a:srgbClr val="FF0000"/>
                        </a:solidFill>
                      </a:endParaRPr>
                    </a:p>
                  </a:txBody>
                  <a:tcPr marL="121920" marR="121920" marT="60960" marB="60960"/>
                </a:tc>
                <a:tc>
                  <a:txBody>
                    <a:bodyPr/>
                    <a:lstStyle/>
                    <a:p>
                      <a:r>
                        <a:rPr lang="en-US" sz="2200" dirty="0">
                          <a:solidFill>
                            <a:srgbClr val="FF0000"/>
                          </a:solidFill>
                        </a:rPr>
                        <a:t>Switch</a:t>
                      </a:r>
                    </a:p>
                  </a:txBody>
                  <a:tcPr marL="121920" marR="121920" marT="60960" marB="60960"/>
                </a:tc>
                <a:extLst>
                  <a:ext uri="{0D108BD9-81ED-4DB2-BD59-A6C34878D82A}">
                    <a16:rowId xmlns:a16="http://schemas.microsoft.com/office/drawing/2014/main" val="10004"/>
                  </a:ext>
                </a:extLst>
              </a:tr>
              <a:tr h="375790">
                <a:tc>
                  <a:txBody>
                    <a:bodyPr/>
                    <a:lstStyle/>
                    <a:p>
                      <a:r>
                        <a:rPr lang="en-US" sz="2200" dirty="0" err="1">
                          <a:solidFill>
                            <a:srgbClr val="FF0000"/>
                          </a:solidFill>
                        </a:rPr>
                        <a:t>ProgressBar</a:t>
                      </a:r>
                      <a:endParaRPr lang="en-US" sz="2200" dirty="0">
                        <a:solidFill>
                          <a:srgbClr val="FF0000"/>
                        </a:solidFill>
                      </a:endParaRPr>
                    </a:p>
                  </a:txBody>
                  <a:tcPr marL="121920" marR="121920" marT="60960" marB="60960"/>
                </a:tc>
                <a:tc>
                  <a:txBody>
                    <a:bodyPr/>
                    <a:lstStyle/>
                    <a:p>
                      <a:r>
                        <a:rPr lang="en-US" sz="2200" dirty="0" err="1">
                          <a:solidFill>
                            <a:srgbClr val="FF0000"/>
                          </a:solidFill>
                        </a:rPr>
                        <a:t>ActivityIndicator</a:t>
                      </a:r>
                      <a:endParaRPr lang="en-US" sz="2200" dirty="0">
                        <a:solidFill>
                          <a:srgbClr val="FF0000"/>
                        </a:solidFill>
                      </a:endParaRPr>
                    </a:p>
                  </a:txBody>
                  <a:tcPr marL="121920" marR="121920" marT="60960" marB="60960"/>
                </a:tc>
                <a:extLst>
                  <a:ext uri="{0D108BD9-81ED-4DB2-BD59-A6C34878D82A}">
                    <a16:rowId xmlns:a16="http://schemas.microsoft.com/office/drawing/2014/main" val="10005"/>
                  </a:ext>
                </a:extLst>
              </a:tr>
              <a:tr h="375790">
                <a:tc>
                  <a:txBody>
                    <a:bodyPr/>
                    <a:lstStyle/>
                    <a:p>
                      <a:r>
                        <a:rPr lang="en-US" sz="2200" dirty="0"/>
                        <a:t>Grid</a:t>
                      </a:r>
                    </a:p>
                  </a:txBody>
                  <a:tcPr marL="121920" marR="121920" marT="60960" marB="60960"/>
                </a:tc>
                <a:tc>
                  <a:txBody>
                    <a:bodyPr/>
                    <a:lstStyle/>
                    <a:p>
                      <a:r>
                        <a:rPr lang="en-US" sz="2200" dirty="0"/>
                        <a:t>Grid</a:t>
                      </a:r>
                    </a:p>
                  </a:txBody>
                  <a:tcPr marL="121920" marR="121920" marT="60960" marB="60960"/>
                </a:tc>
                <a:extLst>
                  <a:ext uri="{0D108BD9-81ED-4DB2-BD59-A6C34878D82A}">
                    <a16:rowId xmlns:a16="http://schemas.microsoft.com/office/drawing/2014/main" val="10006"/>
                  </a:ext>
                </a:extLst>
              </a:tr>
              <a:tr h="375790">
                <a:tc>
                  <a:txBody>
                    <a:bodyPr/>
                    <a:lstStyle/>
                    <a:p>
                      <a:r>
                        <a:rPr lang="en-US" sz="2200" dirty="0"/>
                        <a:t>Label</a:t>
                      </a:r>
                    </a:p>
                  </a:txBody>
                  <a:tcPr marL="121920" marR="121920" marT="60960" marB="60960"/>
                </a:tc>
                <a:tc>
                  <a:txBody>
                    <a:bodyPr/>
                    <a:lstStyle/>
                    <a:p>
                      <a:r>
                        <a:rPr lang="en-US" sz="2200" dirty="0"/>
                        <a:t>Label</a:t>
                      </a:r>
                    </a:p>
                  </a:txBody>
                  <a:tcPr marL="121920" marR="121920" marT="60960" marB="60960"/>
                </a:tc>
                <a:extLst>
                  <a:ext uri="{0D108BD9-81ED-4DB2-BD59-A6C34878D82A}">
                    <a16:rowId xmlns:a16="http://schemas.microsoft.com/office/drawing/2014/main" val="10007"/>
                  </a:ext>
                </a:extLst>
              </a:tr>
              <a:tr h="375790">
                <a:tc>
                  <a:txBody>
                    <a:bodyPr/>
                    <a:lstStyle/>
                    <a:p>
                      <a:r>
                        <a:rPr lang="en-US" sz="2200" dirty="0"/>
                        <a:t>Button</a:t>
                      </a:r>
                    </a:p>
                  </a:txBody>
                  <a:tcPr marL="121920" marR="121920" marT="60960" marB="60960"/>
                </a:tc>
                <a:tc>
                  <a:txBody>
                    <a:bodyPr/>
                    <a:lstStyle/>
                    <a:p>
                      <a:r>
                        <a:rPr lang="en-US" sz="2200" dirty="0"/>
                        <a:t>Button</a:t>
                      </a:r>
                    </a:p>
                  </a:txBody>
                  <a:tcPr marL="121920" marR="121920" marT="60960" marB="60960"/>
                </a:tc>
                <a:extLst>
                  <a:ext uri="{0D108BD9-81ED-4DB2-BD59-A6C34878D82A}">
                    <a16:rowId xmlns:a16="http://schemas.microsoft.com/office/drawing/2014/main" val="10008"/>
                  </a:ext>
                </a:extLst>
              </a:tr>
              <a:tr h="375790">
                <a:tc>
                  <a:txBody>
                    <a:bodyPr/>
                    <a:lstStyle/>
                    <a:p>
                      <a:r>
                        <a:rPr lang="en-US" sz="2200" dirty="0"/>
                        <a:t>Image</a:t>
                      </a:r>
                    </a:p>
                  </a:txBody>
                  <a:tcPr marL="121920" marR="121920" marT="60960" marB="60960"/>
                </a:tc>
                <a:tc>
                  <a:txBody>
                    <a:bodyPr/>
                    <a:lstStyle/>
                    <a:p>
                      <a:r>
                        <a:rPr lang="en-US" sz="2200" dirty="0"/>
                        <a:t>Image</a:t>
                      </a:r>
                    </a:p>
                  </a:txBody>
                  <a:tcPr marL="121920" marR="121920" marT="60960" marB="60960"/>
                </a:tc>
                <a:extLst>
                  <a:ext uri="{0D108BD9-81ED-4DB2-BD59-A6C34878D82A}">
                    <a16:rowId xmlns:a16="http://schemas.microsoft.com/office/drawing/2014/main" val="10009"/>
                  </a:ext>
                </a:extLst>
              </a:tr>
              <a:tr h="375790">
                <a:tc>
                  <a:txBody>
                    <a:bodyPr/>
                    <a:lstStyle/>
                    <a:p>
                      <a:r>
                        <a:rPr lang="en-US" sz="2200" dirty="0"/>
                        <a:t>Date/</a:t>
                      </a:r>
                      <a:r>
                        <a:rPr lang="en-US" sz="2200" dirty="0" err="1"/>
                        <a:t>TimePicker</a:t>
                      </a:r>
                      <a:endParaRPr lang="en-US" sz="2200" dirty="0"/>
                    </a:p>
                  </a:txBody>
                  <a:tcPr marL="121920" marR="121920" marT="60960" marB="60960"/>
                </a:tc>
                <a:tc>
                  <a:txBody>
                    <a:bodyPr/>
                    <a:lstStyle/>
                    <a:p>
                      <a:r>
                        <a:rPr lang="en-US" sz="2200" dirty="0"/>
                        <a:t>Date/</a:t>
                      </a:r>
                      <a:r>
                        <a:rPr lang="en-US" sz="2200" dirty="0" err="1"/>
                        <a:t>TimePicker</a:t>
                      </a:r>
                      <a:endParaRPr lang="en-US" sz="2200" dirty="0"/>
                    </a:p>
                  </a:txBody>
                  <a:tcPr marL="121920" marR="121920" marT="60960" marB="60960"/>
                </a:tc>
                <a:extLst>
                  <a:ext uri="{0D108BD9-81ED-4DB2-BD59-A6C34878D82A}">
                    <a16:rowId xmlns:a16="http://schemas.microsoft.com/office/drawing/2014/main" val="10010"/>
                  </a:ext>
                </a:extLst>
              </a:tr>
            </a:tbl>
          </a:graphicData>
        </a:graphic>
      </p:graphicFrame>
      <p:sp>
        <p:nvSpPr>
          <p:cNvPr id="5" name="Title 4"/>
          <p:cNvSpPr>
            <a:spLocks noGrp="1"/>
          </p:cNvSpPr>
          <p:nvPr>
            <p:ph type="title"/>
          </p:nvPr>
        </p:nvSpPr>
        <p:spPr>
          <a:xfrm>
            <a:off x="7264914" y="2595591"/>
            <a:ext cx="4328867" cy="1666819"/>
          </a:xfrm>
        </p:spPr>
        <p:txBody>
          <a:bodyPr/>
          <a:lstStyle/>
          <a:p>
            <a:r>
              <a:rPr lang="en-US" dirty="0"/>
              <a:t>Control Comparison</a:t>
            </a:r>
          </a:p>
        </p:txBody>
      </p:sp>
    </p:spTree>
    <p:extLst>
      <p:ext uri="{BB962C8B-B14F-4D97-AF65-F5344CB8AC3E}">
        <p14:creationId xmlns:p14="http://schemas.microsoft.com/office/powerpoint/2010/main" val="2021449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929</TotalTime>
  <Words>915</Words>
  <Application>Microsoft Office PowerPoint</Application>
  <PresentationFormat>Widescreen</PresentationFormat>
  <Paragraphs>235</Paragraphs>
  <Slides>32</Slides>
  <Notes>13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Calibri</vt:lpstr>
      <vt:lpstr>Consolas</vt:lpstr>
      <vt:lpstr>Helvetica</vt:lpstr>
      <vt:lpstr>Helvetica Light</vt:lpstr>
      <vt:lpstr>Segoe UI</vt:lpstr>
      <vt:lpstr>Segoe UI Light</vt:lpstr>
      <vt:lpstr>Wingdings</vt:lpstr>
      <vt:lpstr>5-30629_Build_Template_WHITE</vt:lpstr>
      <vt:lpstr>PowerPoint Presentation</vt:lpstr>
      <vt:lpstr>Cross-Platform Native User Interfaces with Xamarin.Forms</vt:lpstr>
      <vt:lpstr>Meet Xamarin.Forms</vt:lpstr>
      <vt:lpstr>Xamarin + Xamarin.Forms</vt:lpstr>
      <vt:lpstr>What’s included</vt:lpstr>
      <vt:lpstr>Layouts</vt:lpstr>
      <vt:lpstr>Controls</vt:lpstr>
      <vt:lpstr>Xamarin.Forms Ecosystem</vt:lpstr>
      <vt:lpstr>Control Comparison</vt:lpstr>
      <vt:lpstr>PowerPoint Presentation</vt:lpstr>
      <vt:lpstr>PowerPoint Presentation</vt:lpstr>
      <vt:lpstr>Native UI from shared code</vt:lpstr>
      <vt:lpstr>Xamarin.Forms  Demo</vt:lpstr>
      <vt:lpstr>What’s new?  Xamarin.Forms 2.0!</vt:lpstr>
      <vt:lpstr>Xamarin.Forms is Open Source!</vt:lpstr>
      <vt:lpstr>Performance Performance Performance</vt:lpstr>
      <vt:lpstr>ListView CachingStrategy</vt:lpstr>
      <vt:lpstr>XAML Compilation</vt:lpstr>
      <vt:lpstr>Benefits</vt:lpstr>
      <vt:lpstr>Design &amp; Controls</vt:lpstr>
      <vt:lpstr>Data Templates</vt:lpstr>
      <vt:lpstr>CarouselView</vt:lpstr>
      <vt:lpstr>Effects I</vt:lpstr>
      <vt:lpstr>Effects II</vt:lpstr>
      <vt:lpstr>So much more</vt:lpstr>
      <vt:lpstr>XAML Previewer</vt:lpstr>
      <vt:lpstr>URL Navigation</vt:lpstr>
      <vt:lpstr>DataPages</vt:lpstr>
      <vt:lpstr>Themes</vt:lpstr>
      <vt:lpstr>Native Embedding</vt:lpstr>
      <vt:lpstr>Native Embedding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James Montemagno</cp:lastModifiedBy>
  <cp:revision>99</cp:revision>
  <dcterms:created xsi:type="dcterms:W3CDTF">2015-05-05T21:43:30Z</dcterms:created>
  <dcterms:modified xsi:type="dcterms:W3CDTF">2016-07-07T00:18:40Z</dcterms:modified>
</cp:coreProperties>
</file>

<file path=docProps/thumbnail.jpeg>
</file>